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7.12.1-->
<p:presentation xmlns:r="http://schemas.openxmlformats.org/officeDocument/2006/relationships" xmlns:a="http://schemas.openxmlformats.org/drawingml/2006/main" xmlns:p="http://schemas.openxmlformats.org/presentationml/2006/main" removePersonalInfoOnSave="1" saveSubsetFonts="1" autoCompressPictures="0">
  <p:sldMasterIdLst>
    <p:sldMasterId id="2147483939" r:id="rId1"/>
    <p:sldMasterId id="2147483956" r:id="rId2"/>
  </p:sldMasterIdLst>
  <p:notesMasterIdLst>
    <p:notesMasterId r:id="rId3"/>
  </p:notesMasterIdLst>
  <p:handoutMasterIdLst>
    <p:handoutMasterId r:id="rId4"/>
  </p:handoutMasterIdLst>
  <p:sldIdLst>
    <p:sldId id="256" r:id="rId5"/>
    <p:sldId id="257" r:id="rId6"/>
    <p:sldId id="267" r:id="rId7"/>
    <p:sldId id="359" r:id="rId8"/>
    <p:sldId id="330" r:id="rId9"/>
    <p:sldId id="331" r:id="rId10"/>
    <p:sldId id="332" r:id="rId11"/>
    <p:sldId id="333" r:id="rId12"/>
    <p:sldId id="297" r:id="rId13"/>
    <p:sldId id="358" r:id="rId14"/>
    <p:sldId id="261" r:id="rId15"/>
    <p:sldId id="371" r:id="rId16"/>
    <p:sldId id="357" r:id="rId17"/>
    <p:sldId id="262" r:id="rId18"/>
    <p:sldId id="263" r:id="rId19"/>
    <p:sldId id="322" r:id="rId20"/>
    <p:sldId id="360" r:id="rId21"/>
    <p:sldId id="264" r:id="rId22"/>
    <p:sldId id="379" r:id="rId23"/>
    <p:sldId id="266" r:id="rId24"/>
    <p:sldId id="268" r:id="rId25"/>
    <p:sldId id="270" r:id="rId26"/>
    <p:sldId id="273" r:id="rId27"/>
    <p:sldId id="269" r:id="rId28"/>
    <p:sldId id="300" r:id="rId29"/>
    <p:sldId id="361" r:id="rId30"/>
    <p:sldId id="301" r:id="rId31"/>
    <p:sldId id="272" r:id="rId32"/>
    <p:sldId id="362" r:id="rId33"/>
    <p:sldId id="274" r:id="rId34"/>
    <p:sldId id="298" r:id="rId35"/>
    <p:sldId id="363" r:id="rId36"/>
    <p:sldId id="364" r:id="rId37"/>
    <p:sldId id="365" r:id="rId38"/>
    <p:sldId id="366" r:id="rId39"/>
    <p:sldId id="275" r:id="rId40"/>
    <p:sldId id="373" r:id="rId41"/>
    <p:sldId id="380" r:id="rId42"/>
    <p:sldId id="303" r:id="rId43"/>
    <p:sldId id="304" r:id="rId44"/>
    <p:sldId id="307" r:id="rId45"/>
    <p:sldId id="308" r:id="rId46"/>
    <p:sldId id="309" r:id="rId47"/>
    <p:sldId id="305" r:id="rId48"/>
    <p:sldId id="306" r:id="rId49"/>
    <p:sldId id="282" r:id="rId50"/>
    <p:sldId id="285" r:id="rId51"/>
    <p:sldId id="283" r:id="rId52"/>
    <p:sldId id="383" r:id="rId53"/>
    <p:sldId id="377" r:id="rId54"/>
    <p:sldId id="385" r:id="rId55"/>
    <p:sldId id="384" r:id="rId56"/>
    <p:sldId id="315" r:id="rId57"/>
    <p:sldId id="314" r:id="rId58"/>
    <p:sldId id="350" r:id="rId59"/>
    <p:sldId id="313" r:id="rId60"/>
    <p:sldId id="324" r:id="rId61"/>
    <p:sldId id="349" r:id="rId62"/>
    <p:sldId id="356" r:id="rId63"/>
    <p:sldId id="329" r:id="rId64"/>
    <p:sldId id="352" r:id="rId65"/>
    <p:sldId id="351" r:id="rId66"/>
    <p:sldId id="353" r:id="rId67"/>
    <p:sldId id="343" r:id="rId68"/>
    <p:sldId id="344" r:id="rId69"/>
    <p:sldId id="345" r:id="rId70"/>
    <p:sldId id="317" r:id="rId71"/>
    <p:sldId id="325" r:id="rId72"/>
    <p:sldId id="378" r:id="rId73"/>
    <p:sldId id="347" r:id="rId74"/>
    <p:sldId id="316" r:id="rId75"/>
    <p:sldId id="374" r:id="rId76"/>
    <p:sldId id="367" r:id="rId77"/>
    <p:sldId id="368" r:id="rId78"/>
    <p:sldId id="369" r:id="rId79"/>
    <p:sldId id="372" r:id="rId80"/>
    <p:sldId id="375" r:id="rId81"/>
    <p:sldId id="291" r:id="rId82"/>
    <p:sldId id="376" r:id="rId83"/>
    <p:sldId id="292" r:id="rId84"/>
    <p:sldId id="381" r:id="rId85"/>
    <p:sldId id="370" r:id="rId86"/>
    <p:sldId id="294" r:id="rId87"/>
    <p:sldId id="382" r:id="rId88"/>
  </p:sldIdLst>
  <p:sldSz cx="9144000" cy="6858000" type="screen4x3"/>
  <p:notesSz cx="6858000" cy="9144000"/>
  <p:custDataLst>
    <p:tags r:id="rId8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F14DFE76-4BE1-4726-BD1A-309E89C93EFA}">
          <p14:sldIdLst>
            <p14:sldId id="256"/>
          </p14:sldIdLst>
        </p14:section>
        <p14:section name="Overview" id="{AA32FAA7-22F9-432C-828C-3093501A526A}">
          <p14:sldIdLst>
            <p14:sldId id="257"/>
          </p14:sldIdLst>
        </p14:section>
        <p14:section name="Why You're Here" id="{089FE41D-1E93-44C3-BD32-60C875D008FD}">
          <p14:sldIdLst>
            <p14:sldId id="267"/>
          </p14:sldIdLst>
        </p14:section>
        <p14:section name="Genesis" id="{BFA4C167-EFDC-4671-A8E2-6D17326A5D84}">
          <p14:sldIdLst>
            <p14:sldId id="359"/>
            <p14:sldId id="330"/>
            <p14:sldId id="331"/>
            <p14:sldId id="332"/>
            <p14:sldId id="333"/>
            <p14:sldId id="297"/>
          </p14:sldIdLst>
        </p14:section>
        <p14:section name="Challenge" id="{0A740E7E-E7FF-4AB1-AB67-78030B64C4C4}">
          <p14:sldIdLst>
            <p14:sldId id="358"/>
            <p14:sldId id="261"/>
            <p14:sldId id="371"/>
          </p14:sldIdLst>
        </p14:section>
        <p14:section name="Theorem" id="{AF7E6DE5-68D1-4CDA-A5A2-0ED0FFD41DAA}">
          <p14:sldIdLst>
            <p14:sldId id="357"/>
            <p14:sldId id="262"/>
            <p14:sldId id="263"/>
            <p14:sldId id="322"/>
            <p14:sldId id="360"/>
          </p14:sldIdLst>
        </p14:section>
        <p14:section name="Spirituality " id="{C81D80B4-B5C3-43B8-BB14-5365A5DFF2D7}">
          <p14:sldIdLst>
            <p14:sldId id="264"/>
            <p14:sldId id="379"/>
            <p14:sldId id="266"/>
            <p14:sldId id="268"/>
            <p14:sldId id="270"/>
            <p14:sldId id="273"/>
            <p14:sldId id="269"/>
            <p14:sldId id="300"/>
            <p14:sldId id="361"/>
            <p14:sldId id="301"/>
            <p14:sldId id="272"/>
            <p14:sldId id="362"/>
            <p14:sldId id="274"/>
            <p14:sldId id="298"/>
            <p14:sldId id="363"/>
            <p14:sldId id="364"/>
            <p14:sldId id="365"/>
            <p14:sldId id="366"/>
            <p14:sldId id="275"/>
            <p14:sldId id="373"/>
          </p14:sldIdLst>
        </p14:section>
        <p14:section name="Problem" id="{A23F40C9-8A59-45CA-97B9-70747C25397F}">
          <p14:sldIdLst>
            <p14:sldId id="380"/>
            <p14:sldId id="303"/>
            <p14:sldId id="304"/>
            <p14:sldId id="307"/>
            <p14:sldId id="308"/>
            <p14:sldId id="309"/>
            <p14:sldId id="305"/>
            <p14:sldId id="306"/>
            <p14:sldId id="282"/>
            <p14:sldId id="285"/>
            <p14:sldId id="283"/>
            <p14:sldId id="383"/>
            <p14:sldId id="377"/>
            <p14:sldId id="385"/>
            <p14:sldId id="384"/>
          </p14:sldIdLst>
        </p14:section>
        <p14:section name="Loneliness" id="{01FBDC75-B7A8-42CB-BF8F-E9259900F7FD}">
          <p14:sldIdLst>
            <p14:sldId id="315"/>
            <p14:sldId id="314"/>
            <p14:sldId id="350"/>
            <p14:sldId id="313"/>
            <p14:sldId id="324"/>
            <p14:sldId id="349"/>
            <p14:sldId id="356"/>
          </p14:sldIdLst>
        </p14:section>
        <p14:section name="Purpose" id="{EB088118-EFDE-43CD-AE3E-5633008FD67E}">
          <p14:sldIdLst>
            <p14:sldId id="329"/>
            <p14:sldId id="352"/>
            <p14:sldId id="351"/>
            <p14:sldId id="353"/>
            <p14:sldId id="343"/>
            <p14:sldId id="344"/>
            <p14:sldId id="345"/>
            <p14:sldId id="317"/>
            <p14:sldId id="325"/>
            <p14:sldId id="378"/>
            <p14:sldId id="347"/>
            <p14:sldId id="316"/>
            <p14:sldId id="374"/>
          </p14:sldIdLst>
        </p14:section>
        <p14:section name="Solution" id="{4DA2A594-E86D-4EE9-A94A-DFB266CE0549}">
          <p14:sldIdLst>
            <p14:sldId id="367"/>
            <p14:sldId id="368"/>
            <p14:sldId id="369"/>
            <p14:sldId id="372"/>
          </p14:sldIdLst>
        </p14:section>
        <p14:section name="Impact" id="{3FEE6ABC-9755-4378-9984-765D8D9D1F90}">
          <p14:sldIdLst>
            <p14:sldId id="375"/>
            <p14:sldId id="291"/>
          </p14:sldIdLst>
        </p14:section>
        <p14:section name="Tools / Strategies" id="{98F9110D-3AFB-4270-B588-3510236919FE}">
          <p14:sldIdLst>
            <p14:sldId id="376"/>
            <p14:sldId id="292"/>
            <p14:sldId id="381"/>
            <p14:sldId id="370"/>
          </p14:sldIdLst>
        </p14:section>
        <p14:section name="Conclusion" id="{E955E008-BDE8-427A-B123-3D5C2FF85BC0}">
          <p14:sldIdLst>
            <p14:sldId id="294"/>
            <p14:sldId id="38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FFBA"/>
    <a:srgbClr val="0A00D9"/>
    <a:srgbClr val="12427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5" autoAdjust="0"/>
    <p:restoredTop sz="94608" autoAdjust="0"/>
  </p:normalViewPr>
  <p:slideViewPr>
    <p:cSldViewPr snapToGrid="0" snapToObjects="1">
      <p:cViewPr varScale="1">
        <p:scale>
          <a:sx n="120" d="100"/>
          <a:sy n="120" d="100"/>
        </p:scale>
        <p:origin x="-104" y="-3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1" d="100"/>
          <a:sy n="1"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slide" Target="slides/slide23.xml" /><Relationship Id="rId28" Type="http://schemas.openxmlformats.org/officeDocument/2006/relationships/slide" Target="slides/slide24.xml" /><Relationship Id="rId29" Type="http://schemas.openxmlformats.org/officeDocument/2006/relationships/slide" Target="slides/slide25.xml" /><Relationship Id="rId3" Type="http://schemas.openxmlformats.org/officeDocument/2006/relationships/notesMaster" Target="notesMasters/notesMaster1.xml" /><Relationship Id="rId30" Type="http://schemas.openxmlformats.org/officeDocument/2006/relationships/slide" Target="slides/slide26.xml" /><Relationship Id="rId31" Type="http://schemas.openxmlformats.org/officeDocument/2006/relationships/slide" Target="slides/slide27.xml" /><Relationship Id="rId32" Type="http://schemas.openxmlformats.org/officeDocument/2006/relationships/slide" Target="slides/slide28.xml" /><Relationship Id="rId33" Type="http://schemas.openxmlformats.org/officeDocument/2006/relationships/slide" Target="slides/slide29.xml" /><Relationship Id="rId34" Type="http://schemas.openxmlformats.org/officeDocument/2006/relationships/slide" Target="slides/slide30.xml" /><Relationship Id="rId35" Type="http://schemas.openxmlformats.org/officeDocument/2006/relationships/slide" Target="slides/slide31.xml" /><Relationship Id="rId36" Type="http://schemas.openxmlformats.org/officeDocument/2006/relationships/slide" Target="slides/slide32.xml" /><Relationship Id="rId37" Type="http://schemas.openxmlformats.org/officeDocument/2006/relationships/slide" Target="slides/slide33.xml" /><Relationship Id="rId38" Type="http://schemas.openxmlformats.org/officeDocument/2006/relationships/slide" Target="slides/slide34.xml" /><Relationship Id="rId39" Type="http://schemas.openxmlformats.org/officeDocument/2006/relationships/slide" Target="slides/slide35.xml" /><Relationship Id="rId4" Type="http://schemas.openxmlformats.org/officeDocument/2006/relationships/handoutMaster" Target="handoutMasters/handoutMaster1.xml" /><Relationship Id="rId40" Type="http://schemas.openxmlformats.org/officeDocument/2006/relationships/slide" Target="slides/slide36.xml" /><Relationship Id="rId41" Type="http://schemas.openxmlformats.org/officeDocument/2006/relationships/slide" Target="slides/slide37.xml" /><Relationship Id="rId42" Type="http://schemas.openxmlformats.org/officeDocument/2006/relationships/slide" Target="slides/slide38.xml" /><Relationship Id="rId43" Type="http://schemas.openxmlformats.org/officeDocument/2006/relationships/slide" Target="slides/slide39.xml" /><Relationship Id="rId44" Type="http://schemas.openxmlformats.org/officeDocument/2006/relationships/slide" Target="slides/slide40.xml" /><Relationship Id="rId45" Type="http://schemas.openxmlformats.org/officeDocument/2006/relationships/slide" Target="slides/slide41.xml" /><Relationship Id="rId46" Type="http://schemas.openxmlformats.org/officeDocument/2006/relationships/slide" Target="slides/slide42.xml" /><Relationship Id="rId47" Type="http://schemas.openxmlformats.org/officeDocument/2006/relationships/slide" Target="slides/slide43.xml" /><Relationship Id="rId48" Type="http://schemas.openxmlformats.org/officeDocument/2006/relationships/slide" Target="slides/slide44.xml" /><Relationship Id="rId49" Type="http://schemas.openxmlformats.org/officeDocument/2006/relationships/slide" Target="slides/slide45.xml" /><Relationship Id="rId5" Type="http://schemas.openxmlformats.org/officeDocument/2006/relationships/slide" Target="slides/slide1.xml" /><Relationship Id="rId50" Type="http://schemas.openxmlformats.org/officeDocument/2006/relationships/slide" Target="slides/slide46.xml" /><Relationship Id="rId51" Type="http://schemas.openxmlformats.org/officeDocument/2006/relationships/slide" Target="slides/slide47.xml" /><Relationship Id="rId52" Type="http://schemas.openxmlformats.org/officeDocument/2006/relationships/slide" Target="slides/slide48.xml" /><Relationship Id="rId53" Type="http://schemas.openxmlformats.org/officeDocument/2006/relationships/slide" Target="slides/slide49.xml" /><Relationship Id="rId54" Type="http://schemas.openxmlformats.org/officeDocument/2006/relationships/slide" Target="slides/slide50.xml" /><Relationship Id="rId55" Type="http://schemas.openxmlformats.org/officeDocument/2006/relationships/slide" Target="slides/slide51.xml" /><Relationship Id="rId56" Type="http://schemas.openxmlformats.org/officeDocument/2006/relationships/slide" Target="slides/slide52.xml" /><Relationship Id="rId57" Type="http://schemas.openxmlformats.org/officeDocument/2006/relationships/slide" Target="slides/slide53.xml" /><Relationship Id="rId58" Type="http://schemas.openxmlformats.org/officeDocument/2006/relationships/slide" Target="slides/slide54.xml" /><Relationship Id="rId59" Type="http://schemas.openxmlformats.org/officeDocument/2006/relationships/slide" Target="slides/slide55.xml" /><Relationship Id="rId6" Type="http://schemas.openxmlformats.org/officeDocument/2006/relationships/slide" Target="slides/slide2.xml" /><Relationship Id="rId60" Type="http://schemas.openxmlformats.org/officeDocument/2006/relationships/slide" Target="slides/slide56.xml" /><Relationship Id="rId61" Type="http://schemas.openxmlformats.org/officeDocument/2006/relationships/slide" Target="slides/slide57.xml" /><Relationship Id="rId62" Type="http://schemas.openxmlformats.org/officeDocument/2006/relationships/slide" Target="slides/slide58.xml" /><Relationship Id="rId63" Type="http://schemas.openxmlformats.org/officeDocument/2006/relationships/slide" Target="slides/slide59.xml" /><Relationship Id="rId64" Type="http://schemas.openxmlformats.org/officeDocument/2006/relationships/slide" Target="slides/slide60.xml" /><Relationship Id="rId65" Type="http://schemas.openxmlformats.org/officeDocument/2006/relationships/slide" Target="slides/slide61.xml" /><Relationship Id="rId66" Type="http://schemas.openxmlformats.org/officeDocument/2006/relationships/slide" Target="slides/slide62.xml" /><Relationship Id="rId67" Type="http://schemas.openxmlformats.org/officeDocument/2006/relationships/slide" Target="slides/slide63.xml" /><Relationship Id="rId68" Type="http://schemas.openxmlformats.org/officeDocument/2006/relationships/slide" Target="slides/slide64.xml" /><Relationship Id="rId69" Type="http://schemas.openxmlformats.org/officeDocument/2006/relationships/slide" Target="slides/slide65.xml" /><Relationship Id="rId7" Type="http://schemas.openxmlformats.org/officeDocument/2006/relationships/slide" Target="slides/slide3.xml" /><Relationship Id="rId70" Type="http://schemas.openxmlformats.org/officeDocument/2006/relationships/slide" Target="slides/slide66.xml" /><Relationship Id="rId71" Type="http://schemas.openxmlformats.org/officeDocument/2006/relationships/slide" Target="slides/slide67.xml" /><Relationship Id="rId72" Type="http://schemas.openxmlformats.org/officeDocument/2006/relationships/slide" Target="slides/slide68.xml" /><Relationship Id="rId73" Type="http://schemas.openxmlformats.org/officeDocument/2006/relationships/slide" Target="slides/slide69.xml" /><Relationship Id="rId74" Type="http://schemas.openxmlformats.org/officeDocument/2006/relationships/slide" Target="slides/slide70.xml" /><Relationship Id="rId75" Type="http://schemas.openxmlformats.org/officeDocument/2006/relationships/slide" Target="slides/slide71.xml" /><Relationship Id="rId76" Type="http://schemas.openxmlformats.org/officeDocument/2006/relationships/slide" Target="slides/slide72.xml" /><Relationship Id="rId77" Type="http://schemas.openxmlformats.org/officeDocument/2006/relationships/slide" Target="slides/slide73.xml" /><Relationship Id="rId78" Type="http://schemas.openxmlformats.org/officeDocument/2006/relationships/slide" Target="slides/slide74.xml" /><Relationship Id="rId79" Type="http://schemas.openxmlformats.org/officeDocument/2006/relationships/slide" Target="slides/slide75.xml" /><Relationship Id="rId8" Type="http://schemas.openxmlformats.org/officeDocument/2006/relationships/slide" Target="slides/slide4.xml" /><Relationship Id="rId80" Type="http://schemas.openxmlformats.org/officeDocument/2006/relationships/slide" Target="slides/slide76.xml" /><Relationship Id="rId81" Type="http://schemas.openxmlformats.org/officeDocument/2006/relationships/slide" Target="slides/slide77.xml" /><Relationship Id="rId82" Type="http://schemas.openxmlformats.org/officeDocument/2006/relationships/slide" Target="slides/slide78.xml" /><Relationship Id="rId83" Type="http://schemas.openxmlformats.org/officeDocument/2006/relationships/slide" Target="slides/slide79.xml" /><Relationship Id="rId84" Type="http://schemas.openxmlformats.org/officeDocument/2006/relationships/slide" Target="slides/slide80.xml" /><Relationship Id="rId85" Type="http://schemas.openxmlformats.org/officeDocument/2006/relationships/slide" Target="slides/slide81.xml" /><Relationship Id="rId86" Type="http://schemas.openxmlformats.org/officeDocument/2006/relationships/slide" Target="slides/slide82.xml" /><Relationship Id="rId87" Type="http://schemas.openxmlformats.org/officeDocument/2006/relationships/slide" Target="slides/slide83.xml" /><Relationship Id="rId88" Type="http://schemas.openxmlformats.org/officeDocument/2006/relationships/slide" Target="slides/slide84.xml" /><Relationship Id="rId89" Type="http://schemas.openxmlformats.org/officeDocument/2006/relationships/tags" Target="tags/tag1.xml" /><Relationship Id="rId9" Type="http://schemas.openxmlformats.org/officeDocument/2006/relationships/slide" Target="slides/slide5.xml" /><Relationship Id="rId90" Type="http://schemas.openxmlformats.org/officeDocument/2006/relationships/presProps" Target="presProps.xml" /><Relationship Id="rId91" Type="http://schemas.openxmlformats.org/officeDocument/2006/relationships/viewProps" Target="viewProps.xml" /><Relationship Id="rId92" Type="http://schemas.openxmlformats.org/officeDocument/2006/relationships/theme" Target="theme/theme1.xml" /><Relationship Id="rId93" Type="http://schemas.openxmlformats.org/officeDocument/2006/relationships/tableStyles" Target="tableStyles.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4.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7712A28-2611-4C64-BEE6-61A99B300D3F}" type="datetimeFigureOut">
              <a:rPr lang="en-US" smtClean="0"/>
              <a:t>5/30/2019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25B1299-AC04-48F5-BE53-D5701C64D3D9}" type="slidenum">
              <a:rPr lang="en-US" smtClean="0"/>
              <a:t>‹#›</a:t>
            </a:fld>
            <a:endParaRPr lang="en-US"/>
          </a:p>
        </p:txBody>
      </p:sp>
    </p:spTree>
    <p:extLst>
      <p:ext uri="{BB962C8B-B14F-4D97-AF65-F5344CB8AC3E}">
        <p14:creationId xmlns:p14="http://schemas.microsoft.com/office/powerpoint/2010/main" val="678082120"/>
      </p:ext>
    </p:extLst>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F30501-8175-924C-9DF5-F52F25F48444}" type="datetimeFigureOut">
              <a:rPr lang="en-US" smtClean="0"/>
              <a:t>5/30/2019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38D55D-AC76-9E44-864D-0B5FDD9C7994}" type="slidenum">
              <a:rPr lang="en-US" smtClean="0"/>
              <a:t>‹#›</a:t>
            </a:fld>
            <a:endParaRPr lang="en-US"/>
          </a:p>
        </p:txBody>
      </p:sp>
    </p:spTree>
    <p:extLst>
      <p:ext uri="{BB962C8B-B14F-4D97-AF65-F5344CB8AC3E}">
        <p14:creationId xmlns:p14="http://schemas.microsoft.com/office/powerpoint/2010/main" val="409978357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s>
</file>

<file path=ppt/notesSlides/_rels/notesSlide21.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s>
</file>

<file path=ppt/notesSlides/_rels/notesSlide22.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s>
</file>

<file path=ppt/notesSlides/_rels/notesSlide23.xml.rels>&#65279;<?xml version="1.0" encoding="utf-8" standalone="yes"?><Relationships xmlns="http://schemas.openxmlformats.org/package/2006/relationships"><Relationship Id="rId1" Type="http://schemas.openxmlformats.org/officeDocument/2006/relationships/slide" Target="../slides/slide23.xml" /><Relationship Id="rId2" Type="http://schemas.openxmlformats.org/officeDocument/2006/relationships/notesMaster" Target="../notesMasters/notesMaster1.xml" /></Relationships>
</file>

<file path=ppt/notesSlides/_rels/notesSlide24.xml.rels>&#65279;<?xml version="1.0" encoding="utf-8" standalone="yes"?><Relationships xmlns="http://schemas.openxmlformats.org/package/2006/relationships"><Relationship Id="rId1" Type="http://schemas.openxmlformats.org/officeDocument/2006/relationships/slide" Target="../slides/slide24.xml" /><Relationship Id="rId2" Type="http://schemas.openxmlformats.org/officeDocument/2006/relationships/notesMaster" Target="../notesMasters/notesMaster1.xml" /></Relationships>
</file>

<file path=ppt/notesSlides/_rels/notesSlide25.xml.rels>&#65279;<?xml version="1.0" encoding="utf-8" standalone="yes"?><Relationships xmlns="http://schemas.openxmlformats.org/package/2006/relationships"><Relationship Id="rId1" Type="http://schemas.openxmlformats.org/officeDocument/2006/relationships/slide" Target="../slides/slide25.xml" /><Relationship Id="rId2" Type="http://schemas.openxmlformats.org/officeDocument/2006/relationships/notesMaster" Target="../notesMasters/notesMaster1.xml" /></Relationships>
</file>

<file path=ppt/notesSlides/_rels/notesSlide26.xml.rels>&#65279;<?xml version="1.0" encoding="utf-8" standalone="yes"?><Relationships xmlns="http://schemas.openxmlformats.org/package/2006/relationships"><Relationship Id="rId1" Type="http://schemas.openxmlformats.org/officeDocument/2006/relationships/slide" Target="../slides/slide26.xml" /><Relationship Id="rId2" Type="http://schemas.openxmlformats.org/officeDocument/2006/relationships/notesMaster" Target="../notesMasters/notesMaster1.xml" /></Relationships>
</file>

<file path=ppt/notesSlides/_rels/notesSlide27.xml.rels>&#65279;<?xml version="1.0" encoding="utf-8" standalone="yes"?><Relationships xmlns="http://schemas.openxmlformats.org/package/2006/relationships"><Relationship Id="rId1" Type="http://schemas.openxmlformats.org/officeDocument/2006/relationships/slide" Target="../slides/slide27.xml" /><Relationship Id="rId2" Type="http://schemas.openxmlformats.org/officeDocument/2006/relationships/notesMaster" Target="../notesMasters/notesMaster1.xml" /></Relationships>
</file>

<file path=ppt/notesSlides/_rels/notesSlide28.xml.rels>&#65279;<?xml version="1.0" encoding="utf-8" standalone="yes"?><Relationships xmlns="http://schemas.openxmlformats.org/package/2006/relationships"><Relationship Id="rId1" Type="http://schemas.openxmlformats.org/officeDocument/2006/relationships/slide" Target="../slides/slide28.xml" /><Relationship Id="rId2" Type="http://schemas.openxmlformats.org/officeDocument/2006/relationships/notesMaster" Target="../notesMasters/notesMaster1.xml" /></Relationships>
</file>

<file path=ppt/notesSlides/_rels/notesSlide29.xml.rels>&#65279;<?xml version="1.0" encoding="utf-8" standalone="yes"?><Relationships xmlns="http://schemas.openxmlformats.org/package/2006/relationships"><Relationship Id="rId1" Type="http://schemas.openxmlformats.org/officeDocument/2006/relationships/slide" Target="../slides/slide29.xml" /><Relationship Id="rId2" Type="http://schemas.openxmlformats.org/officeDocument/2006/relationships/notesMaster" Target="../notesMasters/notesMaster1.xml" /></Relationships>
</file>

<file path=ppt/notesSlides/_rels/notesSlide30.xml.rels>&#65279;<?xml version="1.0" encoding="utf-8" standalone="yes"?><Relationships xmlns="http://schemas.openxmlformats.org/package/2006/relationships"><Relationship Id="rId1" Type="http://schemas.openxmlformats.org/officeDocument/2006/relationships/slide" Target="../slides/slide30.xml" /><Relationship Id="rId2" Type="http://schemas.openxmlformats.org/officeDocument/2006/relationships/notesMaster" Target="../notesMasters/notesMaster1.xml" /></Relationships>
</file>

<file path=ppt/notesSlides/_rels/notesSlide31.xml.rels>&#65279;<?xml version="1.0" encoding="utf-8" standalone="yes"?><Relationships xmlns="http://schemas.openxmlformats.org/package/2006/relationships"><Relationship Id="rId1" Type="http://schemas.openxmlformats.org/officeDocument/2006/relationships/slide" Target="../slides/slide31.xml" /><Relationship Id="rId2" Type="http://schemas.openxmlformats.org/officeDocument/2006/relationships/notesMaster" Target="../notesMasters/notesMaster1.xml" /></Relationships>
</file>

<file path=ppt/notesSlides/_rels/notesSlide32.xml.rels>&#65279;<?xml version="1.0" encoding="utf-8" standalone="yes"?><Relationships xmlns="http://schemas.openxmlformats.org/package/2006/relationships"><Relationship Id="rId1" Type="http://schemas.openxmlformats.org/officeDocument/2006/relationships/slide" Target="../slides/slide32.xml" /><Relationship Id="rId2" Type="http://schemas.openxmlformats.org/officeDocument/2006/relationships/notesMaster" Target="../notesMasters/notesMaster1.xml" /></Relationships>
</file>

<file path=ppt/notesSlides/_rels/notesSlide33.xml.rels>&#65279;<?xml version="1.0" encoding="utf-8" standalone="yes"?><Relationships xmlns="http://schemas.openxmlformats.org/package/2006/relationships"><Relationship Id="rId1" Type="http://schemas.openxmlformats.org/officeDocument/2006/relationships/slide" Target="../slides/slide33.xml" /><Relationship Id="rId2" Type="http://schemas.openxmlformats.org/officeDocument/2006/relationships/notesMaster" Target="../notesMasters/notesMaster1.xml" /></Relationships>
</file>

<file path=ppt/notesSlides/_rels/notesSlide34.xml.rels>&#65279;<?xml version="1.0" encoding="utf-8" standalone="yes"?><Relationships xmlns="http://schemas.openxmlformats.org/package/2006/relationships"><Relationship Id="rId1" Type="http://schemas.openxmlformats.org/officeDocument/2006/relationships/slide" Target="../slides/slide34.xml" /><Relationship Id="rId2" Type="http://schemas.openxmlformats.org/officeDocument/2006/relationships/notesMaster" Target="../notesMasters/notesMaster1.xml" /></Relationships>
</file>

<file path=ppt/notesSlides/_rels/notesSlide35.xml.rels>&#65279;<?xml version="1.0" encoding="utf-8" standalone="yes"?><Relationships xmlns="http://schemas.openxmlformats.org/package/2006/relationships"><Relationship Id="rId1" Type="http://schemas.openxmlformats.org/officeDocument/2006/relationships/slide" Target="../slides/slide35.xml" /><Relationship Id="rId2" Type="http://schemas.openxmlformats.org/officeDocument/2006/relationships/notesMaster" Target="../notesMasters/notesMaster1.xml" /></Relationships>
</file>

<file path=ppt/notesSlides/_rels/notesSlide36.xml.rels>&#65279;<?xml version="1.0" encoding="utf-8" standalone="yes"?><Relationships xmlns="http://schemas.openxmlformats.org/package/2006/relationships"><Relationship Id="rId1" Type="http://schemas.openxmlformats.org/officeDocument/2006/relationships/slide" Target="../slides/slide36.xml" /><Relationship Id="rId2" Type="http://schemas.openxmlformats.org/officeDocument/2006/relationships/notesMaster" Target="../notesMasters/notesMaster1.xml" /></Relationships>
</file>

<file path=ppt/notesSlides/_rels/notesSlide37.xml.rels>&#65279;<?xml version="1.0" encoding="utf-8" standalone="yes"?><Relationships xmlns="http://schemas.openxmlformats.org/package/2006/relationships"><Relationship Id="rId1" Type="http://schemas.openxmlformats.org/officeDocument/2006/relationships/slide" Target="../slides/slide37.xml" /><Relationship Id="rId2" Type="http://schemas.openxmlformats.org/officeDocument/2006/relationships/notesMaster" Target="../notesMasters/notesMaster1.xml" /></Relationships>
</file>

<file path=ppt/notesSlides/_rels/notesSlide38.xml.rels>&#65279;<?xml version="1.0" encoding="utf-8" standalone="yes"?><Relationships xmlns="http://schemas.openxmlformats.org/package/2006/relationships"><Relationship Id="rId1" Type="http://schemas.openxmlformats.org/officeDocument/2006/relationships/slide" Target="../slides/slide38.xml" /><Relationship Id="rId2" Type="http://schemas.openxmlformats.org/officeDocument/2006/relationships/notesMaster" Target="../notesMasters/notesMaster1.xml" /></Relationships>
</file>

<file path=ppt/notesSlides/_rels/notesSlide39.xml.rels>&#65279;<?xml version="1.0" encoding="utf-8" standalone="yes"?><Relationships xmlns="http://schemas.openxmlformats.org/package/2006/relationships"><Relationship Id="rId1" Type="http://schemas.openxmlformats.org/officeDocument/2006/relationships/slide" Target="../slides/slide39.xml" /><Relationship Id="rId2" Type="http://schemas.openxmlformats.org/officeDocument/2006/relationships/notesMaster" Target="../notesMasters/notesMaster1.xml" /></Relationships>
</file>

<file path=ppt/notesSlides/_rels/notesSlide40.xml.rels>&#65279;<?xml version="1.0" encoding="utf-8" standalone="yes"?><Relationships xmlns="http://schemas.openxmlformats.org/package/2006/relationships"><Relationship Id="rId1" Type="http://schemas.openxmlformats.org/officeDocument/2006/relationships/slide" Target="../slides/slide40.xml" /><Relationship Id="rId2" Type="http://schemas.openxmlformats.org/officeDocument/2006/relationships/notesMaster" Target="../notesMasters/notesMaster1.xml" /></Relationships>
</file>

<file path=ppt/notesSlides/_rels/notesSlide41.xml.rels>&#65279;<?xml version="1.0" encoding="utf-8" standalone="yes"?><Relationships xmlns="http://schemas.openxmlformats.org/package/2006/relationships"><Relationship Id="rId1" Type="http://schemas.openxmlformats.org/officeDocument/2006/relationships/slide" Target="../slides/slide41.xml" /><Relationship Id="rId2" Type="http://schemas.openxmlformats.org/officeDocument/2006/relationships/notesMaster" Target="../notesMasters/notesMaster1.xml" /></Relationships>
</file>

<file path=ppt/notesSlides/_rels/notesSlide42.xml.rels>&#65279;<?xml version="1.0" encoding="utf-8" standalone="yes"?><Relationships xmlns="http://schemas.openxmlformats.org/package/2006/relationships"><Relationship Id="rId1" Type="http://schemas.openxmlformats.org/officeDocument/2006/relationships/slide" Target="../slides/slide42.xml" /><Relationship Id="rId2" Type="http://schemas.openxmlformats.org/officeDocument/2006/relationships/notesMaster" Target="../notesMasters/notesMaster1.xml" /></Relationships>
</file>

<file path=ppt/notesSlides/_rels/notesSlide43.xml.rels>&#65279;<?xml version="1.0" encoding="utf-8" standalone="yes"?><Relationships xmlns="http://schemas.openxmlformats.org/package/2006/relationships"><Relationship Id="rId1" Type="http://schemas.openxmlformats.org/officeDocument/2006/relationships/slide" Target="../slides/slide43.xml" /><Relationship Id="rId2" Type="http://schemas.openxmlformats.org/officeDocument/2006/relationships/notesMaster" Target="../notesMasters/notesMaster1.xml" /></Relationships>
</file>

<file path=ppt/notesSlides/_rels/notesSlide44.xml.rels>&#65279;<?xml version="1.0" encoding="utf-8" standalone="yes"?><Relationships xmlns="http://schemas.openxmlformats.org/package/2006/relationships"><Relationship Id="rId1" Type="http://schemas.openxmlformats.org/officeDocument/2006/relationships/slide" Target="../slides/slide44.xml" /><Relationship Id="rId2" Type="http://schemas.openxmlformats.org/officeDocument/2006/relationships/notesMaster" Target="../notesMasters/notesMaster1.xml" /></Relationships>
</file>

<file path=ppt/notesSlides/_rels/notesSlide45.xml.rels>&#65279;<?xml version="1.0" encoding="utf-8" standalone="yes"?><Relationships xmlns="http://schemas.openxmlformats.org/package/2006/relationships"><Relationship Id="rId1" Type="http://schemas.openxmlformats.org/officeDocument/2006/relationships/slide" Target="../slides/slide45.xml" /><Relationship Id="rId2" Type="http://schemas.openxmlformats.org/officeDocument/2006/relationships/notesMaster" Target="../notesMasters/notesMaster1.xml" /></Relationships>
</file>

<file path=ppt/notesSlides/_rels/notesSlide46.xml.rels>&#65279;<?xml version="1.0" encoding="utf-8" standalone="yes"?><Relationships xmlns="http://schemas.openxmlformats.org/package/2006/relationships"><Relationship Id="rId1" Type="http://schemas.openxmlformats.org/officeDocument/2006/relationships/slide" Target="../slides/slide46.xml" /><Relationship Id="rId2" Type="http://schemas.openxmlformats.org/officeDocument/2006/relationships/notesMaster" Target="../notesMasters/notesMaster1.xml" /></Relationships>
</file>

<file path=ppt/notesSlides/_rels/notesSlide47.xml.rels>&#65279;<?xml version="1.0" encoding="utf-8" standalone="yes"?><Relationships xmlns="http://schemas.openxmlformats.org/package/2006/relationships"><Relationship Id="rId1" Type="http://schemas.openxmlformats.org/officeDocument/2006/relationships/slide" Target="../slides/slide47.xml" /><Relationship Id="rId2" Type="http://schemas.openxmlformats.org/officeDocument/2006/relationships/notesMaster" Target="../notesMasters/notesMaster1.xml" /></Relationships>
</file>

<file path=ppt/notesSlides/_rels/notesSlide48.xml.rels>&#65279;<?xml version="1.0" encoding="utf-8" standalone="yes"?><Relationships xmlns="http://schemas.openxmlformats.org/package/2006/relationships"><Relationship Id="rId1" Type="http://schemas.openxmlformats.org/officeDocument/2006/relationships/slide" Target="../slides/slide48.xml" /><Relationship Id="rId2" Type="http://schemas.openxmlformats.org/officeDocument/2006/relationships/notesMaster" Target="../notesMasters/notesMaster1.xml" /></Relationships>
</file>

<file path=ppt/notesSlides/_rels/notesSlide49.xml.rels>&#65279;<?xml version="1.0" encoding="utf-8" standalone="yes"?><Relationships xmlns="http://schemas.openxmlformats.org/package/2006/relationships"><Relationship Id="rId1" Type="http://schemas.openxmlformats.org/officeDocument/2006/relationships/slide" Target="../slides/slide49.xml" /><Relationship Id="rId2" Type="http://schemas.openxmlformats.org/officeDocument/2006/relationships/notesMaster" Target="../notesMasters/notesMaster1.xml" /></Relationships>
</file>

<file path=ppt/notesSlides/_rels/notesSlide50.xml.rels>&#65279;<?xml version="1.0" encoding="utf-8" standalone="yes"?><Relationships xmlns="http://schemas.openxmlformats.org/package/2006/relationships"><Relationship Id="rId1" Type="http://schemas.openxmlformats.org/officeDocument/2006/relationships/slide" Target="../slides/slide50.xml" /><Relationship Id="rId2" Type="http://schemas.openxmlformats.org/officeDocument/2006/relationships/notesMaster" Target="../notesMasters/notesMaster1.xml" /></Relationships>
</file>

<file path=ppt/notesSlides/_rels/notesSlide51.xml.rels>&#65279;<?xml version="1.0" encoding="utf-8" standalone="yes"?><Relationships xmlns="http://schemas.openxmlformats.org/package/2006/relationships"><Relationship Id="rId1" Type="http://schemas.openxmlformats.org/officeDocument/2006/relationships/slide" Target="../slides/slide51.xml" /><Relationship Id="rId2" Type="http://schemas.openxmlformats.org/officeDocument/2006/relationships/notesMaster" Target="../notesMasters/notesMaster1.xml" /></Relationships>
</file>

<file path=ppt/notesSlides/_rels/notesSlide52.xml.rels>&#65279;<?xml version="1.0" encoding="utf-8" standalone="yes"?><Relationships xmlns="http://schemas.openxmlformats.org/package/2006/relationships"><Relationship Id="rId1" Type="http://schemas.openxmlformats.org/officeDocument/2006/relationships/slide" Target="../slides/slide52.xml" /><Relationship Id="rId2" Type="http://schemas.openxmlformats.org/officeDocument/2006/relationships/notesMaster" Target="../notesMasters/notesMaster1.xml" /></Relationships>
</file>

<file path=ppt/notesSlides/_rels/notesSlide53.xml.rels>&#65279;<?xml version="1.0" encoding="utf-8" standalone="yes"?><Relationships xmlns="http://schemas.openxmlformats.org/package/2006/relationships"><Relationship Id="rId1" Type="http://schemas.openxmlformats.org/officeDocument/2006/relationships/slide" Target="../slides/slide53.xml" /><Relationship Id="rId2" Type="http://schemas.openxmlformats.org/officeDocument/2006/relationships/notesMaster" Target="../notesMasters/notesMaster1.xml" /></Relationships>
</file>

<file path=ppt/notesSlides/_rels/notesSlide54.xml.rels>&#65279;<?xml version="1.0" encoding="utf-8" standalone="yes"?><Relationships xmlns="http://schemas.openxmlformats.org/package/2006/relationships"><Relationship Id="rId1" Type="http://schemas.openxmlformats.org/officeDocument/2006/relationships/slide" Target="../slides/slide54.xml" /><Relationship Id="rId2" Type="http://schemas.openxmlformats.org/officeDocument/2006/relationships/notesMaster" Target="../notesMasters/notesMaster1.xml" /></Relationships>
</file>

<file path=ppt/notesSlides/_rels/notesSlide55.xml.rels>&#65279;<?xml version="1.0" encoding="utf-8" standalone="yes"?><Relationships xmlns="http://schemas.openxmlformats.org/package/2006/relationships"><Relationship Id="rId1" Type="http://schemas.openxmlformats.org/officeDocument/2006/relationships/slide" Target="../slides/slide55.xml" /><Relationship Id="rId2" Type="http://schemas.openxmlformats.org/officeDocument/2006/relationships/notesMaster" Target="../notesMasters/notesMaster1.xml" /></Relationships>
</file>

<file path=ppt/notesSlides/_rels/notesSlide56.xml.rels>&#65279;<?xml version="1.0" encoding="utf-8" standalone="yes"?><Relationships xmlns="http://schemas.openxmlformats.org/package/2006/relationships"><Relationship Id="rId1" Type="http://schemas.openxmlformats.org/officeDocument/2006/relationships/slide" Target="../slides/slide56.xml" /><Relationship Id="rId2" Type="http://schemas.openxmlformats.org/officeDocument/2006/relationships/notesMaster" Target="../notesMasters/notesMaster1.xml" /></Relationships>
</file>

<file path=ppt/notesSlides/_rels/notesSlide57.xml.rels>&#65279;<?xml version="1.0" encoding="utf-8" standalone="yes"?><Relationships xmlns="http://schemas.openxmlformats.org/package/2006/relationships"><Relationship Id="rId1" Type="http://schemas.openxmlformats.org/officeDocument/2006/relationships/slide" Target="../slides/slide57.xml" /><Relationship Id="rId2" Type="http://schemas.openxmlformats.org/officeDocument/2006/relationships/notesMaster" Target="../notesMasters/notesMaster1.xml" /></Relationships>
</file>

<file path=ppt/notesSlides/_rels/notesSlide58.xml.rels>&#65279;<?xml version="1.0" encoding="utf-8" standalone="yes"?><Relationships xmlns="http://schemas.openxmlformats.org/package/2006/relationships"><Relationship Id="rId1" Type="http://schemas.openxmlformats.org/officeDocument/2006/relationships/slide" Target="../slides/slide58.xml" /><Relationship Id="rId2" Type="http://schemas.openxmlformats.org/officeDocument/2006/relationships/notesMaster" Target="../notesMasters/notesMaster1.xml" /></Relationships>
</file>

<file path=ppt/notesSlides/_rels/notesSlide59.xml.rels>&#65279;<?xml version="1.0" encoding="utf-8" standalone="yes"?><Relationships xmlns="http://schemas.openxmlformats.org/package/2006/relationships"><Relationship Id="rId1" Type="http://schemas.openxmlformats.org/officeDocument/2006/relationships/slide" Target="../slides/slide59.xml" /><Relationship Id="rId2" Type="http://schemas.openxmlformats.org/officeDocument/2006/relationships/notesMaster" Target="../notesMasters/notesMaster1.xml" /></Relationships>
</file>

<file path=ppt/notesSlides/_rels/notesSlide60.xml.rels>&#65279;<?xml version="1.0" encoding="utf-8" standalone="yes"?><Relationships xmlns="http://schemas.openxmlformats.org/package/2006/relationships"><Relationship Id="rId1" Type="http://schemas.openxmlformats.org/officeDocument/2006/relationships/slide" Target="../slides/slide60.xml" /><Relationship Id="rId2" Type="http://schemas.openxmlformats.org/officeDocument/2006/relationships/notesMaster" Target="../notesMasters/notesMaster1.xml" /></Relationships>
</file>

<file path=ppt/notesSlides/_rels/notesSlide61.xml.rels>&#65279;<?xml version="1.0" encoding="utf-8" standalone="yes"?><Relationships xmlns="http://schemas.openxmlformats.org/package/2006/relationships"><Relationship Id="rId1" Type="http://schemas.openxmlformats.org/officeDocument/2006/relationships/slide" Target="../slides/slide61.xml" /><Relationship Id="rId2" Type="http://schemas.openxmlformats.org/officeDocument/2006/relationships/notesMaster" Target="../notesMasters/notesMaster1.xml" /></Relationships>
</file>

<file path=ppt/notesSlides/_rels/notesSlide62.xml.rels>&#65279;<?xml version="1.0" encoding="utf-8" standalone="yes"?><Relationships xmlns="http://schemas.openxmlformats.org/package/2006/relationships"><Relationship Id="rId1" Type="http://schemas.openxmlformats.org/officeDocument/2006/relationships/slide" Target="../slides/slide62.xml" /><Relationship Id="rId2" Type="http://schemas.openxmlformats.org/officeDocument/2006/relationships/notesMaster" Target="../notesMasters/notesMaster1.xml" /></Relationships>
</file>

<file path=ppt/notesSlides/_rels/notesSlide63.xml.rels>&#65279;<?xml version="1.0" encoding="utf-8" standalone="yes"?><Relationships xmlns="http://schemas.openxmlformats.org/package/2006/relationships"><Relationship Id="rId1" Type="http://schemas.openxmlformats.org/officeDocument/2006/relationships/slide" Target="../slides/slide63.xml" /><Relationship Id="rId2" Type="http://schemas.openxmlformats.org/officeDocument/2006/relationships/notesMaster" Target="../notesMasters/notesMaster1.xml" /></Relationships>
</file>

<file path=ppt/notesSlides/_rels/notesSlide64.xml.rels>&#65279;<?xml version="1.0" encoding="utf-8" standalone="yes"?><Relationships xmlns="http://schemas.openxmlformats.org/package/2006/relationships"><Relationship Id="rId1" Type="http://schemas.openxmlformats.org/officeDocument/2006/relationships/slide" Target="../slides/slide64.xml" /><Relationship Id="rId2" Type="http://schemas.openxmlformats.org/officeDocument/2006/relationships/notesMaster" Target="../notesMasters/notesMaster1.xml" /></Relationships>
</file>

<file path=ppt/notesSlides/_rels/notesSlide65.xml.rels>&#65279;<?xml version="1.0" encoding="utf-8" standalone="yes"?><Relationships xmlns="http://schemas.openxmlformats.org/package/2006/relationships"><Relationship Id="rId1" Type="http://schemas.openxmlformats.org/officeDocument/2006/relationships/slide" Target="../slides/slide65.xml" /><Relationship Id="rId2" Type="http://schemas.openxmlformats.org/officeDocument/2006/relationships/notesMaster" Target="../notesMasters/notesMaster1.xml" /></Relationships>
</file>

<file path=ppt/notesSlides/_rels/notesSlide66.xml.rels>&#65279;<?xml version="1.0" encoding="utf-8" standalone="yes"?><Relationships xmlns="http://schemas.openxmlformats.org/package/2006/relationships"><Relationship Id="rId1" Type="http://schemas.openxmlformats.org/officeDocument/2006/relationships/slide" Target="../slides/slide66.xml" /><Relationship Id="rId2" Type="http://schemas.openxmlformats.org/officeDocument/2006/relationships/notesMaster" Target="../notesMasters/notesMaster1.xml" /></Relationships>
</file>

<file path=ppt/notesSlides/_rels/notesSlide67.xml.rels>&#65279;<?xml version="1.0" encoding="utf-8" standalone="yes"?><Relationships xmlns="http://schemas.openxmlformats.org/package/2006/relationships"><Relationship Id="rId1" Type="http://schemas.openxmlformats.org/officeDocument/2006/relationships/slide" Target="../slides/slide67.xml" /><Relationship Id="rId2" Type="http://schemas.openxmlformats.org/officeDocument/2006/relationships/notesMaster" Target="../notesMasters/notesMaster1.xml" /></Relationships>
</file>

<file path=ppt/notesSlides/_rels/notesSlide68.xml.rels>&#65279;<?xml version="1.0" encoding="utf-8" standalone="yes"?><Relationships xmlns="http://schemas.openxmlformats.org/package/2006/relationships"><Relationship Id="rId1" Type="http://schemas.openxmlformats.org/officeDocument/2006/relationships/slide" Target="../slides/slide68.xml" /><Relationship Id="rId2" Type="http://schemas.openxmlformats.org/officeDocument/2006/relationships/notesMaster" Target="../notesMasters/notesMaster1.xml" /></Relationships>
</file>

<file path=ppt/notesSlides/_rels/notesSlide69.xml.rels>&#65279;<?xml version="1.0" encoding="utf-8" standalone="yes"?><Relationships xmlns="http://schemas.openxmlformats.org/package/2006/relationships"><Relationship Id="rId1" Type="http://schemas.openxmlformats.org/officeDocument/2006/relationships/slide" Target="../slides/slide69.xml" /><Relationship Id="rId2" Type="http://schemas.openxmlformats.org/officeDocument/2006/relationships/notesMaster" Target="../notesMasters/notesMaster1.xml" /></Relationships>
</file>

<file path=ppt/notesSlides/_rels/notesSlide70.xml.rels>&#65279;<?xml version="1.0" encoding="utf-8" standalone="yes"?><Relationships xmlns="http://schemas.openxmlformats.org/package/2006/relationships"><Relationship Id="rId1" Type="http://schemas.openxmlformats.org/officeDocument/2006/relationships/slide" Target="../slides/slide70.xml" /><Relationship Id="rId2" Type="http://schemas.openxmlformats.org/officeDocument/2006/relationships/notesMaster" Target="../notesMasters/notesMaster1.xml" /></Relationships>
</file>

<file path=ppt/notesSlides/_rels/notesSlide71.xml.rels>&#65279;<?xml version="1.0" encoding="utf-8" standalone="yes"?><Relationships xmlns="http://schemas.openxmlformats.org/package/2006/relationships"><Relationship Id="rId1" Type="http://schemas.openxmlformats.org/officeDocument/2006/relationships/slide" Target="../slides/slide71.xml" /><Relationship Id="rId2" Type="http://schemas.openxmlformats.org/officeDocument/2006/relationships/notesMaster" Target="../notesMasters/notesMaster1.xml" /></Relationships>
</file>

<file path=ppt/notesSlides/_rels/notesSlide72.xml.rels>&#65279;<?xml version="1.0" encoding="utf-8" standalone="yes"?><Relationships xmlns="http://schemas.openxmlformats.org/package/2006/relationships"><Relationship Id="rId1" Type="http://schemas.openxmlformats.org/officeDocument/2006/relationships/slide" Target="../slides/slide72.xml" /><Relationship Id="rId2" Type="http://schemas.openxmlformats.org/officeDocument/2006/relationships/notesMaster" Target="../notesMasters/notesMaster1.xml" /></Relationships>
</file>

<file path=ppt/notesSlides/_rels/notesSlide73.xml.rels>&#65279;<?xml version="1.0" encoding="utf-8" standalone="yes"?><Relationships xmlns="http://schemas.openxmlformats.org/package/2006/relationships"><Relationship Id="rId1" Type="http://schemas.openxmlformats.org/officeDocument/2006/relationships/slide" Target="../slides/slide73.xml" /><Relationship Id="rId2" Type="http://schemas.openxmlformats.org/officeDocument/2006/relationships/notesMaster" Target="../notesMasters/notesMaster1.xml" /></Relationships>
</file>

<file path=ppt/notesSlides/_rels/notesSlide74.xml.rels>&#65279;<?xml version="1.0" encoding="utf-8" standalone="yes"?><Relationships xmlns="http://schemas.openxmlformats.org/package/2006/relationships"><Relationship Id="rId1" Type="http://schemas.openxmlformats.org/officeDocument/2006/relationships/slide" Target="../slides/slide74.xml" /><Relationship Id="rId2" Type="http://schemas.openxmlformats.org/officeDocument/2006/relationships/notesMaster" Target="../notesMasters/notesMaster1.xml" /></Relationships>
</file>

<file path=ppt/notesSlides/_rels/notesSlide75.xml.rels>&#65279;<?xml version="1.0" encoding="utf-8" standalone="yes"?><Relationships xmlns="http://schemas.openxmlformats.org/package/2006/relationships"><Relationship Id="rId1" Type="http://schemas.openxmlformats.org/officeDocument/2006/relationships/slide" Target="../slides/slide75.xml" /><Relationship Id="rId2" Type="http://schemas.openxmlformats.org/officeDocument/2006/relationships/notesMaster" Target="../notesMasters/notesMaster1.xml" /></Relationships>
</file>

<file path=ppt/notesSlides/_rels/notesSlide76.xml.rels>&#65279;<?xml version="1.0" encoding="utf-8" standalone="yes"?><Relationships xmlns="http://schemas.openxmlformats.org/package/2006/relationships"><Relationship Id="rId1" Type="http://schemas.openxmlformats.org/officeDocument/2006/relationships/slide" Target="../slides/slide76.xml" /><Relationship Id="rId2" Type="http://schemas.openxmlformats.org/officeDocument/2006/relationships/notesMaster" Target="../notesMasters/notesMaster1.xml" /></Relationships>
</file>

<file path=ppt/notesSlides/_rels/notesSlide77.xml.rels>&#65279;<?xml version="1.0" encoding="utf-8" standalone="yes"?><Relationships xmlns="http://schemas.openxmlformats.org/package/2006/relationships"><Relationship Id="rId1" Type="http://schemas.openxmlformats.org/officeDocument/2006/relationships/slide" Target="../slides/slide77.xml" /><Relationship Id="rId2" Type="http://schemas.openxmlformats.org/officeDocument/2006/relationships/notesMaster" Target="../notesMasters/notesMaster1.xml" /></Relationships>
</file>

<file path=ppt/notesSlides/_rels/notesSlide78.xml.rels>&#65279;<?xml version="1.0" encoding="utf-8" standalone="yes"?><Relationships xmlns="http://schemas.openxmlformats.org/package/2006/relationships"><Relationship Id="rId1" Type="http://schemas.openxmlformats.org/officeDocument/2006/relationships/slide" Target="../slides/slide78.xml" /><Relationship Id="rId2" Type="http://schemas.openxmlformats.org/officeDocument/2006/relationships/notesMaster" Target="../notesMasters/notesMaster1.xml" /></Relationships>
</file>

<file path=ppt/notesSlides/_rels/notesSlide79.xml.rels>&#65279;<?xml version="1.0" encoding="utf-8" standalone="yes"?><Relationships xmlns="http://schemas.openxmlformats.org/package/2006/relationships"><Relationship Id="rId1" Type="http://schemas.openxmlformats.org/officeDocument/2006/relationships/slide" Target="../slides/slide79.xml" /><Relationship Id="rId2" Type="http://schemas.openxmlformats.org/officeDocument/2006/relationships/notesMaster" Target="../notesMasters/notesMaster1.xml" /></Relationships>
</file>

<file path=ppt/notesSlides/_rels/notesSlide80.xml.rels>&#65279;<?xml version="1.0" encoding="utf-8" standalone="yes"?><Relationships xmlns="http://schemas.openxmlformats.org/package/2006/relationships"><Relationship Id="rId1" Type="http://schemas.openxmlformats.org/officeDocument/2006/relationships/slide" Target="../slides/slide80.xml" /><Relationship Id="rId2" Type="http://schemas.openxmlformats.org/officeDocument/2006/relationships/notesMaster" Target="../notesMasters/notesMaster1.xml" /></Relationships>
</file>

<file path=ppt/notesSlides/_rels/notesSlide81.xml.rels>&#65279;<?xml version="1.0" encoding="utf-8" standalone="yes"?><Relationships xmlns="http://schemas.openxmlformats.org/package/2006/relationships"><Relationship Id="rId1" Type="http://schemas.openxmlformats.org/officeDocument/2006/relationships/slide" Target="../slides/slide81.xml" /><Relationship Id="rId2" Type="http://schemas.openxmlformats.org/officeDocument/2006/relationships/notesMaster" Target="../notesMasters/notesMaster1.xml" /></Relationships>
</file>

<file path=ppt/notesSlides/_rels/notesSlide82.xml.rels>&#65279;<?xml version="1.0" encoding="utf-8" standalone="yes"?><Relationships xmlns="http://schemas.openxmlformats.org/package/2006/relationships"><Relationship Id="rId1" Type="http://schemas.openxmlformats.org/officeDocument/2006/relationships/slide" Target="../slides/slide82.xml" /><Relationship Id="rId2" Type="http://schemas.openxmlformats.org/officeDocument/2006/relationships/notesMaster" Target="../notesMasters/notesMaster1.xml" /></Relationships>
</file>

<file path=ppt/notesSlides/_rels/notesSlide83.xml.rels>&#65279;<?xml version="1.0" encoding="utf-8" standalone="yes"?><Relationships xmlns="http://schemas.openxmlformats.org/package/2006/relationships"><Relationship Id="rId1" Type="http://schemas.openxmlformats.org/officeDocument/2006/relationships/slide" Target="../slides/slide83.xml" /><Relationship Id="rId2" Type="http://schemas.openxmlformats.org/officeDocument/2006/relationships/notesMaster" Target="../notesMasters/notesMaster1.xml" /></Relationships>
</file>

<file path=ppt/notesSlides/_rels/notesSlide84.xml.rels>&#65279;<?xml version="1.0" encoding="utf-8" standalone="yes"?><Relationships xmlns="http://schemas.openxmlformats.org/package/2006/relationships"><Relationship Id="rId1" Type="http://schemas.openxmlformats.org/officeDocument/2006/relationships/slide" Target="../slides/slide84.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1</a:t>
            </a:fld>
            <a:endParaRPr lang="en-US"/>
          </a:p>
        </p:txBody>
      </p:sp>
    </p:spTree>
    <p:extLst>
      <p:ext uri="{BB962C8B-B14F-4D97-AF65-F5344CB8AC3E}">
        <p14:creationId xmlns:p14="http://schemas.microsoft.com/office/powerpoint/2010/main" val="2711353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2</a:t>
            </a:fld>
            <a:endParaRPr lang="en-US"/>
          </a:p>
        </p:txBody>
      </p:sp>
    </p:spTree>
    <p:extLst>
      <p:ext uri="{BB962C8B-B14F-4D97-AF65-F5344CB8AC3E}">
        <p14:creationId xmlns:p14="http://schemas.microsoft.com/office/powerpoint/2010/main" val="1414687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3</a:t>
            </a:fld>
            <a:endParaRPr lang="en-US"/>
          </a:p>
        </p:txBody>
      </p:sp>
    </p:spTree>
    <p:extLst>
      <p:ext uri="{BB962C8B-B14F-4D97-AF65-F5344CB8AC3E}">
        <p14:creationId xmlns:p14="http://schemas.microsoft.com/office/powerpoint/2010/main" val="1087717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4</a:t>
            </a:fld>
            <a:endParaRPr lang="en-US"/>
          </a:p>
        </p:txBody>
      </p:sp>
    </p:spTree>
    <p:extLst>
      <p:ext uri="{BB962C8B-B14F-4D97-AF65-F5344CB8AC3E}">
        <p14:creationId xmlns:p14="http://schemas.microsoft.com/office/powerpoint/2010/main" val="3296939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EDEB45-1B07-B246-837C-E0898A900C6F}" type="slidenum">
              <a:rPr lang="en-US" smtClean="0">
                <a:solidFill>
                  <a:prstClr val="black"/>
                </a:solidFill>
                <a:latin typeface="Calibri"/>
              </a:rPr>
              <a:t>5</a:t>
            </a:fld>
            <a:endParaRPr lang="en-US">
              <a:solidFill>
                <a:prstClr val="black"/>
              </a:solidFill>
              <a:latin typeface="Calibri"/>
            </a:endParaRPr>
          </a:p>
        </p:txBody>
      </p:sp>
    </p:spTree>
    <p:extLst>
      <p:ext uri="{BB962C8B-B14F-4D97-AF65-F5344CB8AC3E}">
        <p14:creationId xmlns:p14="http://schemas.microsoft.com/office/powerpoint/2010/main" val="543364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6</a:t>
            </a:fld>
            <a:endParaRPr lang="en-US"/>
          </a:p>
        </p:txBody>
      </p:sp>
    </p:spTree>
    <p:extLst>
      <p:ext uri="{BB962C8B-B14F-4D97-AF65-F5344CB8AC3E}">
        <p14:creationId xmlns:p14="http://schemas.microsoft.com/office/powerpoint/2010/main" val="125000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7</a:t>
            </a:fld>
            <a:endParaRPr lang="en-US"/>
          </a:p>
        </p:txBody>
      </p:sp>
    </p:spTree>
    <p:extLst>
      <p:ext uri="{BB962C8B-B14F-4D97-AF65-F5344CB8AC3E}">
        <p14:creationId xmlns:p14="http://schemas.microsoft.com/office/powerpoint/2010/main" val="2443757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8</a:t>
            </a:fld>
            <a:endParaRPr lang="en-US"/>
          </a:p>
        </p:txBody>
      </p:sp>
    </p:spTree>
    <p:extLst>
      <p:ext uri="{BB962C8B-B14F-4D97-AF65-F5344CB8AC3E}">
        <p14:creationId xmlns:p14="http://schemas.microsoft.com/office/powerpoint/2010/main" val="4602880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9</a:t>
            </a:fld>
            <a:endParaRPr lang="en-US"/>
          </a:p>
        </p:txBody>
      </p:sp>
    </p:spTree>
    <p:extLst>
      <p:ext uri="{BB962C8B-B14F-4D97-AF65-F5344CB8AC3E}">
        <p14:creationId xmlns:p14="http://schemas.microsoft.com/office/powerpoint/2010/main" val="42750004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10</a:t>
            </a:fld>
            <a:endParaRPr lang="en-US"/>
          </a:p>
        </p:txBody>
      </p:sp>
    </p:spTree>
    <p:extLst>
      <p:ext uri="{BB962C8B-B14F-4D97-AF65-F5344CB8AC3E}">
        <p14:creationId xmlns:p14="http://schemas.microsoft.com/office/powerpoint/2010/main" val="16943917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11</a:t>
            </a:fld>
            <a:endParaRPr lang="en-US"/>
          </a:p>
        </p:txBody>
      </p:sp>
    </p:spTree>
    <p:extLst>
      <p:ext uri="{BB962C8B-B14F-4D97-AF65-F5344CB8AC3E}">
        <p14:creationId xmlns:p14="http://schemas.microsoft.com/office/powerpoint/2010/main" val="4347374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12</a:t>
            </a:fld>
            <a:endParaRPr lang="en-US"/>
          </a:p>
        </p:txBody>
      </p:sp>
    </p:spTree>
    <p:extLst>
      <p:ext uri="{BB962C8B-B14F-4D97-AF65-F5344CB8AC3E}">
        <p14:creationId xmlns:p14="http://schemas.microsoft.com/office/powerpoint/2010/main" val="36002665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13</a:t>
            </a:fld>
            <a:endParaRPr lang="en-US"/>
          </a:p>
        </p:txBody>
      </p:sp>
    </p:spTree>
    <p:extLst>
      <p:ext uri="{BB962C8B-B14F-4D97-AF65-F5344CB8AC3E}">
        <p14:creationId xmlns:p14="http://schemas.microsoft.com/office/powerpoint/2010/main" val="30412114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14</a:t>
            </a:fld>
            <a:endParaRPr lang="en-US"/>
          </a:p>
        </p:txBody>
      </p:sp>
    </p:spTree>
    <p:extLst>
      <p:ext uri="{BB962C8B-B14F-4D97-AF65-F5344CB8AC3E}">
        <p14:creationId xmlns:p14="http://schemas.microsoft.com/office/powerpoint/2010/main" val="16925179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15</a:t>
            </a:fld>
            <a:endParaRPr lang="en-US"/>
          </a:p>
        </p:txBody>
      </p:sp>
    </p:spTree>
    <p:extLst>
      <p:ext uri="{BB962C8B-B14F-4D97-AF65-F5344CB8AC3E}">
        <p14:creationId xmlns:p14="http://schemas.microsoft.com/office/powerpoint/2010/main" val="149994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16</a:t>
            </a:fld>
            <a:endParaRPr lang="en-US"/>
          </a:p>
        </p:txBody>
      </p:sp>
    </p:spTree>
    <p:extLst>
      <p:ext uri="{BB962C8B-B14F-4D97-AF65-F5344CB8AC3E}">
        <p14:creationId xmlns:p14="http://schemas.microsoft.com/office/powerpoint/2010/main" val="32602053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17</a:t>
            </a:fld>
            <a:endParaRPr lang="en-US"/>
          </a:p>
        </p:txBody>
      </p:sp>
    </p:spTree>
    <p:extLst>
      <p:ext uri="{BB962C8B-B14F-4D97-AF65-F5344CB8AC3E}">
        <p14:creationId xmlns:p14="http://schemas.microsoft.com/office/powerpoint/2010/main" val="38807619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18</a:t>
            </a:fld>
            <a:endParaRPr lang="en-US"/>
          </a:p>
        </p:txBody>
      </p:sp>
    </p:spTree>
    <p:extLst>
      <p:ext uri="{BB962C8B-B14F-4D97-AF65-F5344CB8AC3E}">
        <p14:creationId xmlns:p14="http://schemas.microsoft.com/office/powerpoint/2010/main" val="9466232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19</a:t>
            </a:fld>
            <a:endParaRPr lang="en-US"/>
          </a:p>
        </p:txBody>
      </p:sp>
    </p:spTree>
    <p:extLst>
      <p:ext uri="{BB962C8B-B14F-4D97-AF65-F5344CB8AC3E}">
        <p14:creationId xmlns:p14="http://schemas.microsoft.com/office/powerpoint/2010/main" val="4118270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20</a:t>
            </a:fld>
            <a:endParaRPr lang="en-US"/>
          </a:p>
        </p:txBody>
      </p:sp>
    </p:spTree>
    <p:extLst>
      <p:ext uri="{BB962C8B-B14F-4D97-AF65-F5344CB8AC3E}">
        <p14:creationId xmlns:p14="http://schemas.microsoft.com/office/powerpoint/2010/main" val="25804975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21</a:t>
            </a:fld>
            <a:endParaRPr lang="en-US"/>
          </a:p>
        </p:txBody>
      </p:sp>
    </p:spTree>
    <p:extLst>
      <p:ext uri="{BB962C8B-B14F-4D97-AF65-F5344CB8AC3E}">
        <p14:creationId xmlns:p14="http://schemas.microsoft.com/office/powerpoint/2010/main" val="28504715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22</a:t>
            </a:fld>
            <a:endParaRPr lang="en-US"/>
          </a:p>
        </p:txBody>
      </p:sp>
    </p:spTree>
    <p:extLst>
      <p:ext uri="{BB962C8B-B14F-4D97-AF65-F5344CB8AC3E}">
        <p14:creationId xmlns:p14="http://schemas.microsoft.com/office/powerpoint/2010/main" val="31524755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23</a:t>
            </a:fld>
            <a:endParaRPr lang="en-US"/>
          </a:p>
        </p:txBody>
      </p:sp>
    </p:spTree>
    <p:extLst>
      <p:ext uri="{BB962C8B-B14F-4D97-AF65-F5344CB8AC3E}">
        <p14:creationId xmlns:p14="http://schemas.microsoft.com/office/powerpoint/2010/main" val="15878402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24</a:t>
            </a:fld>
            <a:endParaRPr lang="en-US"/>
          </a:p>
        </p:txBody>
      </p:sp>
    </p:spTree>
    <p:extLst>
      <p:ext uri="{BB962C8B-B14F-4D97-AF65-F5344CB8AC3E}">
        <p14:creationId xmlns:p14="http://schemas.microsoft.com/office/powerpoint/2010/main" val="29126075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25</a:t>
            </a:fld>
            <a:endParaRPr lang="en-US"/>
          </a:p>
        </p:txBody>
      </p:sp>
    </p:spTree>
    <p:extLst>
      <p:ext uri="{BB962C8B-B14F-4D97-AF65-F5344CB8AC3E}">
        <p14:creationId xmlns:p14="http://schemas.microsoft.com/office/powerpoint/2010/main" val="41413972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26</a:t>
            </a:fld>
            <a:endParaRPr lang="en-US"/>
          </a:p>
        </p:txBody>
      </p:sp>
    </p:spTree>
    <p:extLst>
      <p:ext uri="{BB962C8B-B14F-4D97-AF65-F5344CB8AC3E}">
        <p14:creationId xmlns:p14="http://schemas.microsoft.com/office/powerpoint/2010/main" val="6038337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27</a:t>
            </a:fld>
            <a:endParaRPr lang="en-US"/>
          </a:p>
        </p:txBody>
      </p:sp>
    </p:spTree>
    <p:extLst>
      <p:ext uri="{BB962C8B-B14F-4D97-AF65-F5344CB8AC3E}">
        <p14:creationId xmlns:p14="http://schemas.microsoft.com/office/powerpoint/2010/main" val="24862573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28</a:t>
            </a:fld>
            <a:endParaRPr lang="en-US"/>
          </a:p>
        </p:txBody>
      </p:sp>
    </p:spTree>
    <p:extLst>
      <p:ext uri="{BB962C8B-B14F-4D97-AF65-F5344CB8AC3E}">
        <p14:creationId xmlns:p14="http://schemas.microsoft.com/office/powerpoint/2010/main" val="39870831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29</a:t>
            </a:fld>
            <a:endParaRPr lang="en-US"/>
          </a:p>
        </p:txBody>
      </p:sp>
    </p:spTree>
    <p:extLst>
      <p:ext uri="{BB962C8B-B14F-4D97-AF65-F5344CB8AC3E}">
        <p14:creationId xmlns:p14="http://schemas.microsoft.com/office/powerpoint/2010/main" val="8179291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30</a:t>
            </a:fld>
            <a:endParaRPr lang="en-US"/>
          </a:p>
        </p:txBody>
      </p:sp>
    </p:spTree>
    <p:extLst>
      <p:ext uri="{BB962C8B-B14F-4D97-AF65-F5344CB8AC3E}">
        <p14:creationId xmlns:p14="http://schemas.microsoft.com/office/powerpoint/2010/main" val="12574362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31</a:t>
            </a:fld>
            <a:endParaRPr lang="en-US"/>
          </a:p>
        </p:txBody>
      </p:sp>
    </p:spTree>
    <p:extLst>
      <p:ext uri="{BB962C8B-B14F-4D97-AF65-F5344CB8AC3E}">
        <p14:creationId xmlns:p14="http://schemas.microsoft.com/office/powerpoint/2010/main" val="26580043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32</a:t>
            </a:fld>
            <a:endParaRPr lang="en-US"/>
          </a:p>
        </p:txBody>
      </p:sp>
    </p:spTree>
    <p:extLst>
      <p:ext uri="{BB962C8B-B14F-4D97-AF65-F5344CB8AC3E}">
        <p14:creationId xmlns:p14="http://schemas.microsoft.com/office/powerpoint/2010/main" val="34534116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33</a:t>
            </a:fld>
            <a:endParaRPr lang="en-US"/>
          </a:p>
        </p:txBody>
      </p:sp>
    </p:spTree>
    <p:extLst>
      <p:ext uri="{BB962C8B-B14F-4D97-AF65-F5344CB8AC3E}">
        <p14:creationId xmlns:p14="http://schemas.microsoft.com/office/powerpoint/2010/main" val="41153429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34</a:t>
            </a:fld>
            <a:endParaRPr lang="en-US"/>
          </a:p>
        </p:txBody>
      </p:sp>
    </p:spTree>
    <p:extLst>
      <p:ext uri="{BB962C8B-B14F-4D97-AF65-F5344CB8AC3E}">
        <p14:creationId xmlns:p14="http://schemas.microsoft.com/office/powerpoint/2010/main" val="17933593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35</a:t>
            </a:fld>
            <a:endParaRPr lang="en-US"/>
          </a:p>
        </p:txBody>
      </p:sp>
    </p:spTree>
    <p:extLst>
      <p:ext uri="{BB962C8B-B14F-4D97-AF65-F5344CB8AC3E}">
        <p14:creationId xmlns:p14="http://schemas.microsoft.com/office/powerpoint/2010/main" val="16588474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36</a:t>
            </a:fld>
            <a:endParaRPr lang="en-US"/>
          </a:p>
        </p:txBody>
      </p:sp>
    </p:spTree>
    <p:extLst>
      <p:ext uri="{BB962C8B-B14F-4D97-AF65-F5344CB8AC3E}">
        <p14:creationId xmlns:p14="http://schemas.microsoft.com/office/powerpoint/2010/main" val="32797605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37</a:t>
            </a:fld>
            <a:endParaRPr lang="en-US"/>
          </a:p>
        </p:txBody>
      </p:sp>
    </p:spTree>
    <p:extLst>
      <p:ext uri="{BB962C8B-B14F-4D97-AF65-F5344CB8AC3E}">
        <p14:creationId xmlns:p14="http://schemas.microsoft.com/office/powerpoint/2010/main" val="38597022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38</a:t>
            </a:fld>
            <a:endParaRPr lang="en-US"/>
          </a:p>
        </p:txBody>
      </p:sp>
    </p:spTree>
    <p:extLst>
      <p:ext uri="{BB962C8B-B14F-4D97-AF65-F5344CB8AC3E}">
        <p14:creationId xmlns:p14="http://schemas.microsoft.com/office/powerpoint/2010/main" val="25644840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39</a:t>
            </a:fld>
            <a:endParaRPr lang="en-US"/>
          </a:p>
        </p:txBody>
      </p:sp>
    </p:spTree>
    <p:extLst>
      <p:ext uri="{BB962C8B-B14F-4D97-AF65-F5344CB8AC3E}">
        <p14:creationId xmlns:p14="http://schemas.microsoft.com/office/powerpoint/2010/main" val="26961423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40</a:t>
            </a:fld>
            <a:endParaRPr lang="en-US"/>
          </a:p>
        </p:txBody>
      </p:sp>
    </p:spTree>
    <p:extLst>
      <p:ext uri="{BB962C8B-B14F-4D97-AF65-F5344CB8AC3E}">
        <p14:creationId xmlns:p14="http://schemas.microsoft.com/office/powerpoint/2010/main" val="39316127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41</a:t>
            </a:fld>
            <a:endParaRPr lang="en-US"/>
          </a:p>
        </p:txBody>
      </p:sp>
    </p:spTree>
    <p:extLst>
      <p:ext uri="{BB962C8B-B14F-4D97-AF65-F5344CB8AC3E}">
        <p14:creationId xmlns:p14="http://schemas.microsoft.com/office/powerpoint/2010/main" val="21939742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42</a:t>
            </a:fld>
            <a:endParaRPr lang="en-US"/>
          </a:p>
        </p:txBody>
      </p:sp>
    </p:spTree>
    <p:extLst>
      <p:ext uri="{BB962C8B-B14F-4D97-AF65-F5344CB8AC3E}">
        <p14:creationId xmlns:p14="http://schemas.microsoft.com/office/powerpoint/2010/main" val="25461456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43</a:t>
            </a:fld>
            <a:endParaRPr lang="en-US"/>
          </a:p>
        </p:txBody>
      </p:sp>
    </p:spTree>
    <p:extLst>
      <p:ext uri="{BB962C8B-B14F-4D97-AF65-F5344CB8AC3E}">
        <p14:creationId xmlns:p14="http://schemas.microsoft.com/office/powerpoint/2010/main" val="11035323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44</a:t>
            </a:fld>
            <a:endParaRPr lang="en-US"/>
          </a:p>
        </p:txBody>
      </p:sp>
    </p:spTree>
    <p:extLst>
      <p:ext uri="{BB962C8B-B14F-4D97-AF65-F5344CB8AC3E}">
        <p14:creationId xmlns:p14="http://schemas.microsoft.com/office/powerpoint/2010/main" val="36636647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45</a:t>
            </a:fld>
            <a:endParaRPr lang="en-US"/>
          </a:p>
        </p:txBody>
      </p:sp>
    </p:spTree>
    <p:extLst>
      <p:ext uri="{BB962C8B-B14F-4D97-AF65-F5344CB8AC3E}">
        <p14:creationId xmlns:p14="http://schemas.microsoft.com/office/powerpoint/2010/main" val="1677987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46</a:t>
            </a:fld>
            <a:endParaRPr lang="en-US"/>
          </a:p>
        </p:txBody>
      </p:sp>
    </p:spTree>
    <p:extLst>
      <p:ext uri="{BB962C8B-B14F-4D97-AF65-F5344CB8AC3E}">
        <p14:creationId xmlns:p14="http://schemas.microsoft.com/office/powerpoint/2010/main" val="31642243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47</a:t>
            </a:fld>
            <a:endParaRPr lang="en-US"/>
          </a:p>
        </p:txBody>
      </p:sp>
    </p:spTree>
    <p:extLst>
      <p:ext uri="{BB962C8B-B14F-4D97-AF65-F5344CB8AC3E}">
        <p14:creationId xmlns:p14="http://schemas.microsoft.com/office/powerpoint/2010/main" val="41499437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48</a:t>
            </a:fld>
            <a:endParaRPr lang="en-US"/>
          </a:p>
        </p:txBody>
      </p:sp>
    </p:spTree>
    <p:extLst>
      <p:ext uri="{BB962C8B-B14F-4D97-AF65-F5344CB8AC3E}">
        <p14:creationId xmlns:p14="http://schemas.microsoft.com/office/powerpoint/2010/main" val="23895119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49</a:t>
            </a:fld>
            <a:endParaRPr lang="en-US"/>
          </a:p>
        </p:txBody>
      </p:sp>
    </p:spTree>
    <p:extLst>
      <p:ext uri="{BB962C8B-B14F-4D97-AF65-F5344CB8AC3E}">
        <p14:creationId xmlns:p14="http://schemas.microsoft.com/office/powerpoint/2010/main" val="20837289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50</a:t>
            </a:fld>
            <a:endParaRPr lang="en-US"/>
          </a:p>
        </p:txBody>
      </p:sp>
    </p:spTree>
    <p:extLst>
      <p:ext uri="{BB962C8B-B14F-4D97-AF65-F5344CB8AC3E}">
        <p14:creationId xmlns:p14="http://schemas.microsoft.com/office/powerpoint/2010/main" val="26323377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51</a:t>
            </a:fld>
            <a:endParaRPr lang="en-US"/>
          </a:p>
        </p:txBody>
      </p:sp>
    </p:spTree>
    <p:extLst>
      <p:ext uri="{BB962C8B-B14F-4D97-AF65-F5344CB8AC3E}">
        <p14:creationId xmlns:p14="http://schemas.microsoft.com/office/powerpoint/2010/main" val="396737524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52</a:t>
            </a:fld>
            <a:endParaRPr lang="en-US"/>
          </a:p>
        </p:txBody>
      </p:sp>
    </p:spTree>
    <p:extLst>
      <p:ext uri="{BB962C8B-B14F-4D97-AF65-F5344CB8AC3E}">
        <p14:creationId xmlns:p14="http://schemas.microsoft.com/office/powerpoint/2010/main" val="42294610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53</a:t>
            </a:fld>
            <a:endParaRPr lang="en-US"/>
          </a:p>
        </p:txBody>
      </p:sp>
    </p:spTree>
    <p:extLst>
      <p:ext uri="{BB962C8B-B14F-4D97-AF65-F5344CB8AC3E}">
        <p14:creationId xmlns:p14="http://schemas.microsoft.com/office/powerpoint/2010/main" val="372367518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54</a:t>
            </a:fld>
            <a:endParaRPr lang="en-US"/>
          </a:p>
        </p:txBody>
      </p:sp>
    </p:spTree>
    <p:extLst>
      <p:ext uri="{BB962C8B-B14F-4D97-AF65-F5344CB8AC3E}">
        <p14:creationId xmlns:p14="http://schemas.microsoft.com/office/powerpoint/2010/main" val="7449691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55</a:t>
            </a:fld>
            <a:endParaRPr lang="en-US"/>
          </a:p>
        </p:txBody>
      </p:sp>
    </p:spTree>
    <p:extLst>
      <p:ext uri="{BB962C8B-B14F-4D97-AF65-F5344CB8AC3E}">
        <p14:creationId xmlns:p14="http://schemas.microsoft.com/office/powerpoint/2010/main" val="118674318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56</a:t>
            </a:fld>
            <a:endParaRPr lang="en-US"/>
          </a:p>
        </p:txBody>
      </p:sp>
    </p:spTree>
    <p:extLst>
      <p:ext uri="{BB962C8B-B14F-4D97-AF65-F5344CB8AC3E}">
        <p14:creationId xmlns:p14="http://schemas.microsoft.com/office/powerpoint/2010/main" val="21301874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57</a:t>
            </a:fld>
            <a:endParaRPr lang="en-US"/>
          </a:p>
        </p:txBody>
      </p:sp>
    </p:spTree>
    <p:extLst>
      <p:ext uri="{BB962C8B-B14F-4D97-AF65-F5344CB8AC3E}">
        <p14:creationId xmlns:p14="http://schemas.microsoft.com/office/powerpoint/2010/main" val="262159614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58</a:t>
            </a:fld>
            <a:endParaRPr lang="en-US"/>
          </a:p>
        </p:txBody>
      </p:sp>
    </p:spTree>
    <p:extLst>
      <p:ext uri="{BB962C8B-B14F-4D97-AF65-F5344CB8AC3E}">
        <p14:creationId xmlns:p14="http://schemas.microsoft.com/office/powerpoint/2010/main" val="39233233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59</a:t>
            </a:fld>
            <a:endParaRPr lang="en-US"/>
          </a:p>
        </p:txBody>
      </p:sp>
    </p:spTree>
    <p:extLst>
      <p:ext uri="{BB962C8B-B14F-4D97-AF65-F5344CB8AC3E}">
        <p14:creationId xmlns:p14="http://schemas.microsoft.com/office/powerpoint/2010/main" val="3818918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60</a:t>
            </a:fld>
            <a:endParaRPr lang="en-US"/>
          </a:p>
        </p:txBody>
      </p:sp>
    </p:spTree>
    <p:extLst>
      <p:ext uri="{BB962C8B-B14F-4D97-AF65-F5344CB8AC3E}">
        <p14:creationId xmlns:p14="http://schemas.microsoft.com/office/powerpoint/2010/main" val="4016694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61</a:t>
            </a:fld>
            <a:endParaRPr lang="en-US"/>
          </a:p>
        </p:txBody>
      </p:sp>
    </p:spTree>
    <p:extLst>
      <p:ext uri="{BB962C8B-B14F-4D97-AF65-F5344CB8AC3E}">
        <p14:creationId xmlns:p14="http://schemas.microsoft.com/office/powerpoint/2010/main" val="376814423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62</a:t>
            </a:fld>
            <a:endParaRPr lang="en-US"/>
          </a:p>
        </p:txBody>
      </p:sp>
    </p:spTree>
    <p:extLst>
      <p:ext uri="{BB962C8B-B14F-4D97-AF65-F5344CB8AC3E}">
        <p14:creationId xmlns:p14="http://schemas.microsoft.com/office/powerpoint/2010/main" val="401301200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63</a:t>
            </a:fld>
            <a:endParaRPr lang="en-US"/>
          </a:p>
        </p:txBody>
      </p:sp>
    </p:spTree>
    <p:extLst>
      <p:ext uri="{BB962C8B-B14F-4D97-AF65-F5344CB8AC3E}">
        <p14:creationId xmlns:p14="http://schemas.microsoft.com/office/powerpoint/2010/main" val="42636478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64</a:t>
            </a:fld>
            <a:endParaRPr lang="en-US"/>
          </a:p>
        </p:txBody>
      </p:sp>
    </p:spTree>
    <p:extLst>
      <p:ext uri="{BB962C8B-B14F-4D97-AF65-F5344CB8AC3E}">
        <p14:creationId xmlns:p14="http://schemas.microsoft.com/office/powerpoint/2010/main" val="19453109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65</a:t>
            </a:fld>
            <a:endParaRPr lang="en-US"/>
          </a:p>
        </p:txBody>
      </p:sp>
    </p:spTree>
    <p:extLst>
      <p:ext uri="{BB962C8B-B14F-4D97-AF65-F5344CB8AC3E}">
        <p14:creationId xmlns:p14="http://schemas.microsoft.com/office/powerpoint/2010/main" val="245911957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66</a:t>
            </a:fld>
            <a:endParaRPr lang="en-US"/>
          </a:p>
        </p:txBody>
      </p:sp>
    </p:spTree>
    <p:extLst>
      <p:ext uri="{BB962C8B-B14F-4D97-AF65-F5344CB8AC3E}">
        <p14:creationId xmlns:p14="http://schemas.microsoft.com/office/powerpoint/2010/main" val="25984123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67</a:t>
            </a:fld>
            <a:endParaRPr lang="en-US"/>
          </a:p>
        </p:txBody>
      </p:sp>
    </p:spTree>
    <p:extLst>
      <p:ext uri="{BB962C8B-B14F-4D97-AF65-F5344CB8AC3E}">
        <p14:creationId xmlns:p14="http://schemas.microsoft.com/office/powerpoint/2010/main" val="159607993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68</a:t>
            </a:fld>
            <a:endParaRPr lang="en-US"/>
          </a:p>
        </p:txBody>
      </p:sp>
    </p:spTree>
    <p:extLst>
      <p:ext uri="{BB962C8B-B14F-4D97-AF65-F5344CB8AC3E}">
        <p14:creationId xmlns:p14="http://schemas.microsoft.com/office/powerpoint/2010/main" val="236843938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69</a:t>
            </a:fld>
            <a:endParaRPr lang="en-US"/>
          </a:p>
        </p:txBody>
      </p:sp>
    </p:spTree>
    <p:extLst>
      <p:ext uri="{BB962C8B-B14F-4D97-AF65-F5344CB8AC3E}">
        <p14:creationId xmlns:p14="http://schemas.microsoft.com/office/powerpoint/2010/main" val="316380677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70</a:t>
            </a:fld>
            <a:endParaRPr lang="en-US"/>
          </a:p>
        </p:txBody>
      </p:sp>
    </p:spTree>
    <p:extLst>
      <p:ext uri="{BB962C8B-B14F-4D97-AF65-F5344CB8AC3E}">
        <p14:creationId xmlns:p14="http://schemas.microsoft.com/office/powerpoint/2010/main" val="158958745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71</a:t>
            </a:fld>
            <a:endParaRPr lang="en-US"/>
          </a:p>
        </p:txBody>
      </p:sp>
    </p:spTree>
    <p:extLst>
      <p:ext uri="{BB962C8B-B14F-4D97-AF65-F5344CB8AC3E}">
        <p14:creationId xmlns:p14="http://schemas.microsoft.com/office/powerpoint/2010/main" val="339816222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72</a:t>
            </a:fld>
            <a:endParaRPr lang="en-US"/>
          </a:p>
        </p:txBody>
      </p:sp>
    </p:spTree>
    <p:extLst>
      <p:ext uri="{BB962C8B-B14F-4D97-AF65-F5344CB8AC3E}">
        <p14:creationId xmlns:p14="http://schemas.microsoft.com/office/powerpoint/2010/main" val="364302626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73</a:t>
            </a:fld>
            <a:endParaRPr lang="en-US"/>
          </a:p>
        </p:txBody>
      </p:sp>
    </p:spTree>
    <p:extLst>
      <p:ext uri="{BB962C8B-B14F-4D97-AF65-F5344CB8AC3E}">
        <p14:creationId xmlns:p14="http://schemas.microsoft.com/office/powerpoint/2010/main" val="419776226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74</a:t>
            </a:fld>
            <a:endParaRPr lang="en-US"/>
          </a:p>
        </p:txBody>
      </p:sp>
    </p:spTree>
    <p:extLst>
      <p:ext uri="{BB962C8B-B14F-4D97-AF65-F5344CB8AC3E}">
        <p14:creationId xmlns:p14="http://schemas.microsoft.com/office/powerpoint/2010/main" val="110883904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75</a:t>
            </a:fld>
            <a:endParaRPr lang="en-US"/>
          </a:p>
        </p:txBody>
      </p:sp>
    </p:spTree>
    <p:extLst>
      <p:ext uri="{BB962C8B-B14F-4D97-AF65-F5344CB8AC3E}">
        <p14:creationId xmlns:p14="http://schemas.microsoft.com/office/powerpoint/2010/main" val="20391933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76</a:t>
            </a:fld>
            <a:endParaRPr lang="en-US"/>
          </a:p>
        </p:txBody>
      </p:sp>
    </p:spTree>
    <p:extLst>
      <p:ext uri="{BB962C8B-B14F-4D97-AF65-F5344CB8AC3E}">
        <p14:creationId xmlns:p14="http://schemas.microsoft.com/office/powerpoint/2010/main" val="58545331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77</a:t>
            </a:fld>
            <a:endParaRPr lang="en-US"/>
          </a:p>
        </p:txBody>
      </p:sp>
    </p:spTree>
    <p:extLst>
      <p:ext uri="{BB962C8B-B14F-4D97-AF65-F5344CB8AC3E}">
        <p14:creationId xmlns:p14="http://schemas.microsoft.com/office/powerpoint/2010/main" val="397686556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78</a:t>
            </a:fld>
            <a:endParaRPr lang="en-US"/>
          </a:p>
        </p:txBody>
      </p:sp>
    </p:spTree>
    <p:extLst>
      <p:ext uri="{BB962C8B-B14F-4D97-AF65-F5344CB8AC3E}">
        <p14:creationId xmlns:p14="http://schemas.microsoft.com/office/powerpoint/2010/main" val="153021893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79</a:t>
            </a:fld>
            <a:endParaRPr lang="en-US"/>
          </a:p>
        </p:txBody>
      </p:sp>
    </p:spTree>
    <p:extLst>
      <p:ext uri="{BB962C8B-B14F-4D97-AF65-F5344CB8AC3E}">
        <p14:creationId xmlns:p14="http://schemas.microsoft.com/office/powerpoint/2010/main" val="15809029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80</a:t>
            </a:fld>
            <a:endParaRPr lang="en-US"/>
          </a:p>
        </p:txBody>
      </p:sp>
    </p:spTree>
    <p:extLst>
      <p:ext uri="{BB962C8B-B14F-4D97-AF65-F5344CB8AC3E}">
        <p14:creationId xmlns:p14="http://schemas.microsoft.com/office/powerpoint/2010/main" val="73205318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81</a:t>
            </a:fld>
            <a:endParaRPr lang="en-US"/>
          </a:p>
        </p:txBody>
      </p:sp>
    </p:spTree>
    <p:extLst>
      <p:ext uri="{BB962C8B-B14F-4D97-AF65-F5344CB8AC3E}">
        <p14:creationId xmlns:p14="http://schemas.microsoft.com/office/powerpoint/2010/main" val="91203387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82</a:t>
            </a:fld>
            <a:endParaRPr lang="en-US"/>
          </a:p>
        </p:txBody>
      </p:sp>
    </p:spTree>
    <p:extLst>
      <p:ext uri="{BB962C8B-B14F-4D97-AF65-F5344CB8AC3E}">
        <p14:creationId xmlns:p14="http://schemas.microsoft.com/office/powerpoint/2010/main" val="391133282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83</a:t>
            </a:fld>
            <a:endParaRPr lang="en-US"/>
          </a:p>
        </p:txBody>
      </p:sp>
    </p:spTree>
    <p:extLst>
      <p:ext uri="{BB962C8B-B14F-4D97-AF65-F5344CB8AC3E}">
        <p14:creationId xmlns:p14="http://schemas.microsoft.com/office/powerpoint/2010/main" val="394962953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38D55D-AC76-9E44-864D-0B5FDD9C7994}" type="slidenum">
              <a:rPr lang="en-US" smtClean="0"/>
              <a:t>84</a:t>
            </a:fld>
            <a:endParaRPr lang="en-US"/>
          </a:p>
        </p:txBody>
      </p:sp>
    </p:spTree>
    <p:extLst>
      <p:ext uri="{BB962C8B-B14F-4D97-AF65-F5344CB8AC3E}">
        <p14:creationId xmlns:p14="http://schemas.microsoft.com/office/powerpoint/2010/main" val="50028538"/>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image" Target="../media/image2.jpeg" /><Relationship Id="rId2"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2.jpeg" /><Relationship Id="rId2"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2.jpeg" /><Relationship Id="rId2"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1" Type="http://schemas.openxmlformats.org/officeDocument/2006/relationships/image" Target="../media/image3.jpeg" /><Relationship Id="rId2"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1" Type="http://schemas.openxmlformats.org/officeDocument/2006/relationships/image" Target="../media/image4.jpeg" /><Relationship Id="rId2"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bg>
      <p:bgPr>
        <a:blipFill dpi="0" rotWithShape="1">
          <a:blip r:embed="rId1">
            <a:lum/>
          </a:blip>
          <a:stretch>
            <a:fillRect/>
          </a:stretch>
        </a:blipFill>
        <a:effectLst/>
      </p:bgPr>
    </p:bg>
    <p:spTree>
      <p:nvGrpSpPr>
        <p:cNvPr id="1" name=""/>
        <p:cNvGrpSpPr/>
        <p:nvPr/>
      </p:nvGrpSpPr>
      <p:grpSpPr>
        <a:xfrm>
          <a:off x="0" y="0"/>
          <a:ext cx="0" cy="0"/>
        </a:xfrm>
      </p:grpSpPr>
      <p:sp>
        <p:nvSpPr>
          <p:cNvPr id="2" name="Title 1"/>
          <p:cNvSpPr>
            <a:spLocks noGrp="1"/>
          </p:cNvSpPr>
          <p:nvPr>
            <p:ph type="title"/>
          </p:nvPr>
        </p:nvSpPr>
        <p:spPr>
          <a:xfrm>
            <a:off x="457200" y="2236694"/>
            <a:ext cx="6400800" cy="1362075"/>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1676399" y="3609695"/>
            <a:ext cx="5181601" cy="1500187"/>
          </a:xfrm>
        </p:spPr>
        <p:txBody>
          <a:bodyPr anchor="t" anchorCtr="0"/>
          <a:lstStyle>
            <a:lvl1pPr marL="0" indent="0" algn="r">
              <a:spcBef>
                <a:spcPts val="300"/>
              </a:spcBef>
              <a:buNone/>
              <a:defRPr sz="1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r>
              <a:rPr lang="en-US" smtClean="0">
                <a:latin typeface="Calibri"/>
              </a:rPr>
              <a:t>Personal Energy Management </a:t>
            </a:r>
            <a:endParaRPr lang="en-US">
              <a:latin typeface="Calibri"/>
            </a:endParaRPr>
          </a:p>
        </p:txBody>
      </p:sp>
      <p:sp>
        <p:nvSpPr>
          <p:cNvPr id="5" name="Footer Placeholder 4"/>
          <p:cNvSpPr>
            <a:spLocks noGrp="1"/>
          </p:cNvSpPr>
          <p:nvPr>
            <p:ph type="ftr" sz="quarter" idx="11"/>
          </p:nvPr>
        </p:nvSpPr>
        <p:spPr>
          <a:xfrm>
            <a:off x="7238999" y="6356350"/>
            <a:ext cx="1446213" cy="365125"/>
          </a:xfrm>
        </p:spPr>
        <p:txBody>
          <a:bodyPr/>
          <a:lstStyle/>
          <a:p>
            <a:r>
              <a:rPr lang="en-US" smtClean="0">
                <a:solidFill>
                  <a:srgbClr val="1F497D"/>
                </a:solidFill>
                <a:latin typeface="Calibri"/>
              </a:rPr>
              <a:t>WWW.SAMIRGHIA.COM</a:t>
            </a:r>
            <a:endParaRPr lang="en-US">
              <a:solidFill>
                <a:srgbClr val="1F497D"/>
              </a:solidFill>
              <a:latin typeface="Calibri"/>
            </a:endParaRP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57AF16DE-A0D5-4438-950F-5B1E159C2C28}" type="slidenum">
              <a:rPr lang="en-US" smtClean="0"/>
              <a:t>‹#›</a:t>
            </a:fld>
            <a:endParaRPr lang="en-US"/>
          </a:p>
        </p:txBody>
      </p:sp>
    </p:spTree>
  </p:cSld>
  <p:clrMapOvr>
    <a:masterClrMapping/>
  </p:clrMapOvr>
  <p:transition>
    <p:fade/>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bg>
      <p:bgRef idx="1003">
        <a:schemeClr val="bg1"/>
      </p:bgRef>
    </p:bg>
    <p:spTree>
      <p:nvGrpSpPr>
        <p:cNvPr id="1" name=""/>
        <p:cNvGrpSpPr/>
        <p:nvPr/>
      </p:nvGrpSpPr>
      <p:grpSpPr>
        <a:xfrm>
          <a:off x="0" y="0"/>
          <a:ext cx="0" cy="0"/>
        </a:xfrm>
      </p:grpSpPr>
      <p:sp>
        <p:nvSpPr>
          <p:cNvPr id="2" name="Title 1"/>
          <p:cNvSpPr>
            <a:spLocks noGrp="1"/>
          </p:cNvSpPr>
          <p:nvPr>
            <p:ph type="ctrTitle"/>
          </p:nvPr>
        </p:nvSpPr>
        <p:spPr>
          <a:xfrm>
            <a:off x="457199" y="1295400"/>
            <a:ext cx="8228013" cy="1927225"/>
          </a:xfrm>
        </p:spPr>
        <p:txBody>
          <a:bodyPr tIns="0" bIns="0" anchor="b" anchorCtr="0"/>
          <a:lstStyle>
            <a:lvl1pPr>
              <a:defRPr sz="6000">
                <a:solidFill>
                  <a:schemeClr val="bg1"/>
                </a:solidFill>
              </a:defRPr>
            </a:lvl1pPr>
          </a:lstStyle>
          <a:p>
            <a:r>
              <a:rPr lang="en-US" smtClean="0"/>
              <a:t>Click to edit Master title style</a:t>
            </a:r>
            <a:endParaRPr/>
          </a:p>
        </p:txBody>
      </p:sp>
      <p:sp>
        <p:nvSpPr>
          <p:cNvPr id="3" name="Subtitle 2"/>
          <p:cNvSpPr>
            <a:spLocks noGrp="1"/>
          </p:cNvSpPr>
          <p:nvPr>
            <p:ph type="subTitle" idx="1"/>
          </p:nvPr>
        </p:nvSpPr>
        <p:spPr>
          <a:xfrm>
            <a:off x="457199" y="3307976"/>
            <a:ext cx="8228013" cy="1066800"/>
          </a:xfrm>
        </p:spPr>
        <p:txBody>
          <a:bodyPr tIns="0" bIns="0"/>
          <a:lstStyle>
            <a:lvl1pPr marL="0" indent="0" algn="ctr">
              <a:spcBef>
                <a:spcPts val="300"/>
              </a:spcBef>
              <a:buNone/>
              <a:defRPr sz="180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r>
              <a:rPr lang="en-US" smtClean="0">
                <a:latin typeface="Calibri"/>
              </a:rPr>
              <a:t>Personal Energy Management </a:t>
            </a:r>
            <a:endParaRPr lang="en-US">
              <a:latin typeface="Calibri"/>
            </a:endParaRPr>
          </a:p>
        </p:txBody>
      </p:sp>
      <p:sp>
        <p:nvSpPr>
          <p:cNvPr id="5" name="Footer Placeholder 4"/>
          <p:cNvSpPr>
            <a:spLocks noGrp="1"/>
          </p:cNvSpPr>
          <p:nvPr>
            <p:ph type="ftr" sz="quarter" idx="11"/>
          </p:nvPr>
        </p:nvSpPr>
        <p:spPr/>
        <p:txBody>
          <a:bodyPr/>
          <a:lstStyle/>
          <a:p>
            <a:r>
              <a:rPr lang="en-US" smtClean="0">
                <a:solidFill>
                  <a:srgbClr val="1F497D"/>
                </a:solidFill>
                <a:latin typeface="Calibri"/>
              </a:rPr>
              <a:t>WWW.SAMIRGHIA.COM</a:t>
            </a:r>
            <a:endParaRPr lang="en-US">
              <a:solidFill>
                <a:srgbClr val="1F497D"/>
              </a:solidFill>
              <a:latin typeface="Calibri"/>
            </a:endParaRPr>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transition>
    <p:fade/>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r>
              <a:rPr lang="en-US" smtClean="0">
                <a:latin typeface="Calibri"/>
              </a:rPr>
              <a:t>Personal Energy Management </a:t>
            </a:r>
            <a:endParaRPr lang="en-US">
              <a:latin typeface="Calibri"/>
            </a:endParaRPr>
          </a:p>
        </p:txBody>
      </p:sp>
      <p:sp>
        <p:nvSpPr>
          <p:cNvPr id="5" name="Footer Placeholder 4"/>
          <p:cNvSpPr>
            <a:spLocks noGrp="1"/>
          </p:cNvSpPr>
          <p:nvPr>
            <p:ph type="ftr" sz="quarter" idx="11"/>
          </p:nvPr>
        </p:nvSpPr>
        <p:spPr/>
        <p:txBody>
          <a:bodyPr/>
          <a:lstStyle/>
          <a:p>
            <a:r>
              <a:rPr lang="en-US" smtClean="0">
                <a:solidFill>
                  <a:srgbClr val="1F497D"/>
                </a:solidFill>
                <a:latin typeface="Calibri"/>
              </a:rPr>
              <a:t>WWW.SAMIRGHIA.COM</a:t>
            </a:r>
            <a:endParaRPr lang="en-US">
              <a:solidFill>
                <a:srgbClr val="1F497D"/>
              </a:solidFill>
              <a:latin typeface="Calibri"/>
            </a:endParaRPr>
          </a:p>
        </p:txBody>
      </p:sp>
      <p:sp>
        <p:nvSpPr>
          <p:cNvPr id="6" name="Slide Number Placeholder 5"/>
          <p:cNvSpPr>
            <a:spLocks noGrp="1"/>
          </p:cNvSpPr>
          <p:nvPr>
            <p:ph type="sldNum" sz="quarter" idx="12"/>
          </p:nvPr>
        </p:nvSpPr>
        <p:spPr/>
        <p:txBody>
          <a:bodyPr/>
          <a:lstStyle/>
          <a:p>
            <a:fld id="{E054E103-7B0D-0B4E-910C-F4AE3CB7BC6D}" type="slidenum">
              <a:rPr lang="en-US" smtClean="0">
                <a:solidFill>
                  <a:prstClr val="black">
                    <a:tint val="75000"/>
                  </a:prstClr>
                </a:solidFill>
                <a:latin typeface="Calibri"/>
              </a:rPr>
              <a:t>‹#›</a:t>
            </a:fld>
            <a:endParaRPr lang="en-US">
              <a:solidFill>
                <a:prstClr val="black">
                  <a:tint val="75000"/>
                </a:prstClr>
              </a:solidFill>
              <a:latin typeface="Calibri"/>
            </a:endParaRPr>
          </a:p>
        </p:txBody>
      </p:sp>
    </p:spTree>
  </p:cSld>
  <p:clrMapOvr>
    <a:masterClrMapping/>
  </p:clrMapOvr>
  <p:transition>
    <p:fade/>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40664" y="2784475"/>
            <a:ext cx="3767328" cy="3252788"/>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34753" y="2784475"/>
            <a:ext cx="3767328" cy="3252788"/>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r>
              <a:rPr lang="en-US" smtClean="0">
                <a:latin typeface="Calibri"/>
              </a:rPr>
              <a:t>Personal Energy Management </a:t>
            </a:r>
            <a:endParaRPr lang="en-US">
              <a:latin typeface="Calibri"/>
            </a:endParaRPr>
          </a:p>
        </p:txBody>
      </p:sp>
      <p:sp>
        <p:nvSpPr>
          <p:cNvPr id="6" name="Footer Placeholder 5"/>
          <p:cNvSpPr>
            <a:spLocks noGrp="1"/>
          </p:cNvSpPr>
          <p:nvPr>
            <p:ph type="ftr" sz="quarter" idx="11"/>
          </p:nvPr>
        </p:nvSpPr>
        <p:spPr/>
        <p:txBody>
          <a:bodyPr/>
          <a:lstStyle/>
          <a:p>
            <a:r>
              <a:rPr lang="en-US" smtClean="0">
                <a:solidFill>
                  <a:srgbClr val="1F497D"/>
                </a:solidFill>
                <a:latin typeface="Calibri"/>
              </a:rPr>
              <a:t>WWW.SAMIRGHIA.COM</a:t>
            </a:r>
            <a:endParaRPr lang="en-US">
              <a:solidFill>
                <a:srgbClr val="1F497D"/>
              </a:solidFill>
              <a:latin typeface="Calibri"/>
            </a:endParaRPr>
          </a:p>
        </p:txBody>
      </p:sp>
      <p:sp>
        <p:nvSpPr>
          <p:cNvPr id="7" name="Slide Number Placeholder 6"/>
          <p:cNvSpPr>
            <a:spLocks noGrp="1"/>
          </p:cNvSpPr>
          <p:nvPr>
            <p:ph type="sldNum" sz="quarter" idx="12"/>
          </p:nvPr>
        </p:nvSpPr>
        <p:spPr/>
        <p:txBody>
          <a:bodyPr/>
          <a:lstStyle/>
          <a:p>
            <a:fld id="{E054E103-7B0D-0B4E-910C-F4AE3CB7BC6D}" type="slidenum">
              <a:rPr lang="en-US" smtClean="0">
                <a:solidFill>
                  <a:prstClr val="black">
                    <a:tint val="75000"/>
                  </a:prstClr>
                </a:solidFill>
                <a:latin typeface="Calibri"/>
              </a:rPr>
              <a:t>‹#›</a:t>
            </a:fld>
            <a:endParaRPr lang="en-US">
              <a:solidFill>
                <a:prstClr val="black">
                  <a:tint val="75000"/>
                </a:prstClr>
              </a:solidFill>
              <a:latin typeface="Calibri"/>
            </a:endParaRPr>
          </a:p>
        </p:txBody>
      </p:sp>
    </p:spTree>
  </p:cSld>
  <p:clrMapOvr>
    <a:masterClrMapping/>
  </p:clrMapOvr>
  <p:transition>
    <p:fade/>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40664" y="2232211"/>
            <a:ext cx="3767328" cy="762000"/>
          </a:xfrm>
        </p:spPr>
        <p:txBody>
          <a:bodyPr anchor="b">
            <a:noAutofit/>
          </a:bodyPr>
          <a:lstStyle>
            <a:lvl1pPr marL="0" indent="0" algn="ctr">
              <a:lnSpc>
                <a:spcPts val="2600"/>
              </a:lnSpc>
              <a:spcBef>
                <a:spcPct val="0"/>
              </a:spcBef>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40664" y="3160059"/>
            <a:ext cx="3767328" cy="2891491"/>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631578" y="2232211"/>
            <a:ext cx="3767328" cy="762000"/>
          </a:xfrm>
        </p:spPr>
        <p:txBody>
          <a:bodyPr anchor="b">
            <a:noAutofit/>
          </a:bodyPr>
          <a:lstStyle>
            <a:lvl1pPr marL="0" indent="0" algn="ctr">
              <a:lnSpc>
                <a:spcPts val="2600"/>
              </a:lnSpc>
              <a:spcBef>
                <a:spcPct val="0"/>
              </a:spcBef>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31578" y="3160059"/>
            <a:ext cx="3767328" cy="2891491"/>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r>
              <a:rPr lang="en-US" smtClean="0">
                <a:latin typeface="Calibri"/>
              </a:rPr>
              <a:t>Personal Energy Management </a:t>
            </a:r>
            <a:endParaRPr lang="en-US">
              <a:latin typeface="Calibri"/>
            </a:endParaRPr>
          </a:p>
        </p:txBody>
      </p:sp>
      <p:sp>
        <p:nvSpPr>
          <p:cNvPr id="8" name="Footer Placeholder 7"/>
          <p:cNvSpPr>
            <a:spLocks noGrp="1"/>
          </p:cNvSpPr>
          <p:nvPr>
            <p:ph type="ftr" sz="quarter" idx="11"/>
          </p:nvPr>
        </p:nvSpPr>
        <p:spPr/>
        <p:txBody>
          <a:bodyPr/>
          <a:lstStyle/>
          <a:p>
            <a:r>
              <a:rPr lang="en-US" smtClean="0">
                <a:solidFill>
                  <a:srgbClr val="1F497D"/>
                </a:solidFill>
                <a:latin typeface="Calibri"/>
              </a:rPr>
              <a:t>WWW.SAMIRGHIA.COM</a:t>
            </a:r>
            <a:endParaRPr lang="en-US">
              <a:solidFill>
                <a:srgbClr val="1F497D"/>
              </a:solidFill>
              <a:latin typeface="Calibri"/>
            </a:endParaRPr>
          </a:p>
        </p:txBody>
      </p:sp>
      <p:sp>
        <p:nvSpPr>
          <p:cNvPr id="9" name="Slide Number Placeholder 8"/>
          <p:cNvSpPr>
            <a:spLocks noGrp="1"/>
          </p:cNvSpPr>
          <p:nvPr>
            <p:ph type="sldNum" sz="quarter" idx="12"/>
          </p:nvPr>
        </p:nvSpPr>
        <p:spPr/>
        <p:txBody>
          <a:bodyPr/>
          <a:lstStyle/>
          <a:p>
            <a:fld id="{E054E103-7B0D-0B4E-910C-F4AE3CB7BC6D}" type="slidenum">
              <a:rPr lang="en-US" smtClean="0">
                <a:solidFill>
                  <a:prstClr val="black">
                    <a:tint val="75000"/>
                  </a:prstClr>
                </a:solidFill>
                <a:latin typeface="Calibri"/>
              </a:rPr>
              <a:t>‹#›</a:t>
            </a:fld>
            <a:endParaRPr lang="en-US">
              <a:solidFill>
                <a:prstClr val="black">
                  <a:tint val="75000"/>
                </a:prstClr>
              </a:solidFill>
              <a:latin typeface="Calibri"/>
            </a:endParaRPr>
          </a:p>
        </p:txBody>
      </p:sp>
    </p:spTree>
  </p:cSld>
  <p:clrMapOvr>
    <a:masterClrMapping/>
  </p:clrMapOvr>
  <p:transition>
    <p:fade/>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p:cSld name="2 Content, Top and Bottom">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62000" y="2784475"/>
            <a:ext cx="7656512"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r>
              <a:rPr lang="en-US" smtClean="0">
                <a:latin typeface="Calibri"/>
              </a:rPr>
              <a:t>Personal Energy Management </a:t>
            </a:r>
            <a:endParaRPr lang="en-US">
              <a:latin typeface="Calibri"/>
            </a:endParaRPr>
          </a:p>
        </p:txBody>
      </p:sp>
      <p:sp>
        <p:nvSpPr>
          <p:cNvPr id="6" name="Footer Placeholder 5"/>
          <p:cNvSpPr>
            <a:spLocks noGrp="1"/>
          </p:cNvSpPr>
          <p:nvPr>
            <p:ph type="ftr" sz="quarter" idx="11"/>
          </p:nvPr>
        </p:nvSpPr>
        <p:spPr/>
        <p:txBody>
          <a:bodyPr/>
          <a:lstStyle/>
          <a:p>
            <a:r>
              <a:rPr lang="en-US" smtClean="0">
                <a:solidFill>
                  <a:srgbClr val="1F497D"/>
                </a:solidFill>
                <a:latin typeface="Calibri"/>
              </a:rPr>
              <a:t>WWW.SAMIRGHIA.COM</a:t>
            </a:r>
            <a:endParaRPr lang="en-US" smtClean="0">
              <a:solidFill>
                <a:srgbClr val="1F497D"/>
              </a:solidFill>
              <a:latin typeface="Calibri"/>
            </a:endParaRPr>
          </a:p>
        </p:txBody>
      </p:sp>
      <p:sp>
        <p:nvSpPr>
          <p:cNvPr id="7" name="Slide Number Placeholder 6"/>
          <p:cNvSpPr>
            <a:spLocks noGrp="1"/>
          </p:cNvSpPr>
          <p:nvPr>
            <p:ph type="sldNum" sz="quarter" idx="12"/>
          </p:nvPr>
        </p:nvSpPr>
        <p:spPr/>
        <p:txBody>
          <a:bodyPr/>
          <a:lstStyle/>
          <a:p>
            <a:endParaRPr lang="en-US">
              <a:solidFill>
                <a:prstClr val="black">
                  <a:tint val="75000"/>
                </a:prstClr>
              </a:solidFill>
              <a:latin typeface="Calibri"/>
            </a:endParaRPr>
          </a:p>
        </p:txBody>
      </p:sp>
      <p:sp>
        <p:nvSpPr>
          <p:cNvPr id="8" name="Content Placeholder 2"/>
          <p:cNvSpPr>
            <a:spLocks noGrp="1"/>
          </p:cNvSpPr>
          <p:nvPr>
            <p:ph sz="half" idx="13"/>
          </p:nvPr>
        </p:nvSpPr>
        <p:spPr>
          <a:xfrm>
            <a:off x="762000" y="4497070"/>
            <a:ext cx="7656512"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p:timing/>
  <p:hf hdr="0"/>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p:cSld name="3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636008"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r>
              <a:rPr lang="en-US" smtClean="0">
                <a:latin typeface="Calibri"/>
              </a:rPr>
              <a:t>Personal Energy Management </a:t>
            </a:r>
            <a:endParaRPr lang="en-US">
              <a:latin typeface="Calibri"/>
            </a:endParaRPr>
          </a:p>
        </p:txBody>
      </p:sp>
      <p:sp>
        <p:nvSpPr>
          <p:cNvPr id="6" name="Footer Placeholder 5"/>
          <p:cNvSpPr>
            <a:spLocks noGrp="1"/>
          </p:cNvSpPr>
          <p:nvPr>
            <p:ph type="ftr" sz="quarter" idx="11"/>
          </p:nvPr>
        </p:nvSpPr>
        <p:spPr/>
        <p:txBody>
          <a:bodyPr/>
          <a:lstStyle/>
          <a:p>
            <a:r>
              <a:rPr lang="en-US" smtClean="0">
                <a:solidFill>
                  <a:srgbClr val="1F497D"/>
                </a:solidFill>
                <a:latin typeface="Calibri"/>
              </a:rPr>
              <a:t>WWW.SAMIRGHIA.COM</a:t>
            </a:r>
            <a:endParaRPr lang="en-US" smtClean="0">
              <a:solidFill>
                <a:srgbClr val="1F497D"/>
              </a:solidFill>
              <a:latin typeface="Calibri"/>
            </a:endParaRPr>
          </a:p>
        </p:txBody>
      </p:sp>
      <p:sp>
        <p:nvSpPr>
          <p:cNvPr id="7" name="Slide Number Placeholder 6"/>
          <p:cNvSpPr>
            <a:spLocks noGrp="1"/>
          </p:cNvSpPr>
          <p:nvPr>
            <p:ph type="sldNum" sz="quarter" idx="12"/>
          </p:nvPr>
        </p:nvSpPr>
        <p:spPr/>
        <p:txBody>
          <a:bodyPr/>
          <a:lstStyle/>
          <a:p>
            <a:endParaRPr lang="en-US">
              <a:solidFill>
                <a:prstClr val="black">
                  <a:tint val="75000"/>
                </a:prstClr>
              </a:solidFill>
              <a:latin typeface="Calibri"/>
            </a:endParaRPr>
          </a:p>
        </p:txBody>
      </p:sp>
      <p:sp>
        <p:nvSpPr>
          <p:cNvPr id="8" name="Content Placeholder 2"/>
          <p:cNvSpPr>
            <a:spLocks noGrp="1"/>
          </p:cNvSpPr>
          <p:nvPr>
            <p:ph sz="half" idx="13"/>
          </p:nvPr>
        </p:nvSpPr>
        <p:spPr>
          <a:xfrm>
            <a:off x="4636008" y="4497070"/>
            <a:ext cx="3767328" cy="1554480"/>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9" name="Content Placeholder 2"/>
          <p:cNvSpPr>
            <a:spLocks noGrp="1"/>
          </p:cNvSpPr>
          <p:nvPr>
            <p:ph sz="half" idx="14"/>
          </p:nvPr>
        </p:nvSpPr>
        <p:spPr>
          <a:xfrm>
            <a:off x="740664" y="2784475"/>
            <a:ext cx="3767328" cy="3252788"/>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p:timing/>
  <p:hf hdr="0"/>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p:cSld name="4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636008"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r>
              <a:rPr lang="en-US" smtClean="0">
                <a:latin typeface="Calibri"/>
              </a:rPr>
              <a:t>Personal Energy Management </a:t>
            </a:r>
            <a:endParaRPr lang="en-US">
              <a:latin typeface="Calibri"/>
            </a:endParaRPr>
          </a:p>
        </p:txBody>
      </p:sp>
      <p:sp>
        <p:nvSpPr>
          <p:cNvPr id="6" name="Footer Placeholder 5"/>
          <p:cNvSpPr>
            <a:spLocks noGrp="1"/>
          </p:cNvSpPr>
          <p:nvPr>
            <p:ph type="ftr" sz="quarter" idx="11"/>
          </p:nvPr>
        </p:nvSpPr>
        <p:spPr/>
        <p:txBody>
          <a:bodyPr/>
          <a:lstStyle/>
          <a:p>
            <a:r>
              <a:rPr lang="en-US" smtClean="0">
                <a:solidFill>
                  <a:srgbClr val="1F497D"/>
                </a:solidFill>
                <a:latin typeface="Calibri"/>
              </a:rPr>
              <a:t>WWW.SAMIRGHIA.COM</a:t>
            </a:r>
            <a:endParaRPr lang="en-US" smtClean="0">
              <a:solidFill>
                <a:srgbClr val="1F497D"/>
              </a:solidFill>
              <a:latin typeface="Calibri"/>
            </a:endParaRPr>
          </a:p>
        </p:txBody>
      </p:sp>
      <p:sp>
        <p:nvSpPr>
          <p:cNvPr id="7" name="Slide Number Placeholder 6"/>
          <p:cNvSpPr>
            <a:spLocks noGrp="1"/>
          </p:cNvSpPr>
          <p:nvPr>
            <p:ph type="sldNum" sz="quarter" idx="12"/>
          </p:nvPr>
        </p:nvSpPr>
        <p:spPr/>
        <p:txBody>
          <a:bodyPr/>
          <a:lstStyle/>
          <a:p>
            <a:endParaRPr lang="en-US">
              <a:solidFill>
                <a:prstClr val="black">
                  <a:tint val="75000"/>
                </a:prstClr>
              </a:solidFill>
              <a:latin typeface="Calibri"/>
            </a:endParaRPr>
          </a:p>
        </p:txBody>
      </p:sp>
      <p:sp>
        <p:nvSpPr>
          <p:cNvPr id="8" name="Content Placeholder 2"/>
          <p:cNvSpPr>
            <a:spLocks noGrp="1"/>
          </p:cNvSpPr>
          <p:nvPr>
            <p:ph sz="half" idx="13"/>
          </p:nvPr>
        </p:nvSpPr>
        <p:spPr>
          <a:xfrm>
            <a:off x="4636008" y="4497070"/>
            <a:ext cx="3767328" cy="1554480"/>
          </a:xfrm>
        </p:spPr>
        <p:txBody>
          <a:bodyPr/>
          <a:lstStyle>
            <a:lvl1pPr>
              <a:defRPr sz="1800"/>
            </a:lvl1pPr>
            <a:lvl2pPr>
              <a:defRPr sz="1800"/>
            </a:lvl2pPr>
            <a:lvl3pPr>
              <a:defRPr sz="1800"/>
            </a:lvl3pPr>
            <a:lvl4pPr>
              <a:defRPr sz="1800"/>
            </a:lvl4pPr>
            <a:lvl5pPr>
              <a:defRPr sz="1800"/>
            </a:lvl5pPr>
            <a:lvl6pPr marL="1946275" indent="-234950" algn="l" defTabSz="914400" rtl="0" eaLnBrk="1" latinLnBrk="0" hangingPunct="1">
              <a:spcBef>
                <a:spcPct val="20000"/>
              </a:spcBef>
              <a:buSzPct val="90000"/>
              <a:buFont typeface="Wingdings" pitchFamily="2" charset="2"/>
              <a:buChar char=""/>
              <a:defRPr lang="en-US" sz="1600" kern="1200" smtClean="0">
                <a:solidFill>
                  <a:schemeClr val="tx1">
                    <a:lumMod val="65000"/>
                    <a:lumOff val="35000"/>
                  </a:schemeClr>
                </a:solidFill>
                <a:latin typeface="+mn-lt"/>
                <a:ea typeface="+mn-ea"/>
                <a:cs typeface="+mn-cs"/>
              </a:defRPr>
            </a:lvl6pPr>
            <a:lvl7pPr marL="2173288" indent="-234950" algn="l" defTabSz="914400" rtl="0" eaLnBrk="1" latinLnBrk="0" hangingPunct="1">
              <a:spcBef>
                <a:spcPct val="20000"/>
              </a:spcBef>
              <a:buSzPct val="90000"/>
              <a:buFont typeface="Wingdings" pitchFamily="2" charset="2"/>
              <a:buChar char=""/>
              <a:defRPr lang="en-US" sz="1600" kern="1200" smtClean="0">
                <a:solidFill>
                  <a:schemeClr val="tx1">
                    <a:lumMod val="65000"/>
                    <a:lumOff val="35000"/>
                  </a:schemeClr>
                </a:solidFill>
                <a:latin typeface="+mn-lt"/>
                <a:ea typeface="+mn-ea"/>
                <a:cs typeface="+mn-cs"/>
              </a:defRPr>
            </a:lvl7pPr>
            <a:lvl8pPr marL="2398713" indent="-234950" algn="l" defTabSz="914400" rtl="0" eaLnBrk="1" latinLnBrk="0" hangingPunct="1">
              <a:spcBef>
                <a:spcPct val="20000"/>
              </a:spcBef>
              <a:buSzPct val="90000"/>
              <a:buFont typeface="Wingdings" pitchFamily="2" charset="2"/>
              <a:buChar char=""/>
              <a:defRPr lang="en-US" sz="1600" kern="1200" smtClean="0">
                <a:solidFill>
                  <a:schemeClr val="tx1">
                    <a:lumMod val="65000"/>
                    <a:lumOff val="35000"/>
                  </a:schemeClr>
                </a:solidFill>
                <a:latin typeface="+mn-lt"/>
                <a:ea typeface="+mn-ea"/>
                <a:cs typeface="+mn-cs"/>
              </a:defRPr>
            </a:lvl8pPr>
            <a:lvl9pPr marL="2625725" indent="-234950" algn="l" defTabSz="914400" rtl="0" eaLnBrk="1" latinLnBrk="0" hangingPunct="1">
              <a:spcBef>
                <a:spcPct val="20000"/>
              </a:spcBef>
              <a:buSzPct val="90000"/>
              <a:buFont typeface="Wingdings" pitchFamily="2" charset="2"/>
              <a:buChar char=""/>
              <a:defRPr lang="en-US" sz="1600" kern="1200">
                <a:solidFill>
                  <a:schemeClr val="tx1">
                    <a:lumMod val="65000"/>
                    <a:lumOff val="35000"/>
                  </a:schemeClr>
                </a:solidFill>
                <a:latin typeface="+mn-lt"/>
                <a:ea typeface="+mn-ea"/>
                <a:cs typeface="+mn-cs"/>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0" name="Content Placeholder 2"/>
          <p:cNvSpPr>
            <a:spLocks noGrp="1"/>
          </p:cNvSpPr>
          <p:nvPr>
            <p:ph sz="half" idx="14"/>
          </p:nvPr>
        </p:nvSpPr>
        <p:spPr>
          <a:xfrm>
            <a:off x="739775"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1" name="Content Placeholder 2"/>
          <p:cNvSpPr>
            <a:spLocks noGrp="1"/>
          </p:cNvSpPr>
          <p:nvPr>
            <p:ph sz="half" idx="15"/>
          </p:nvPr>
        </p:nvSpPr>
        <p:spPr>
          <a:xfrm>
            <a:off x="739775" y="4497070"/>
            <a:ext cx="3767328" cy="1554480"/>
          </a:xfrm>
        </p:spPr>
        <p:txBody>
          <a:bodyPr/>
          <a:lstStyle>
            <a:lvl1pPr>
              <a:defRPr sz="1800"/>
            </a:lvl1pPr>
            <a:lvl2pPr>
              <a:defRPr sz="1800"/>
            </a:lvl2pPr>
            <a:lvl3pPr>
              <a:defRPr sz="1800"/>
            </a:lvl3pPr>
            <a:lvl4pPr>
              <a:defRPr sz="1800"/>
            </a:lvl4pPr>
            <a:lvl5pPr>
              <a:defRPr sz="1800"/>
            </a:lvl5pPr>
            <a:lvl6pPr marL="1946275" indent="-234950" algn="l" defTabSz="914400" rtl="0" eaLnBrk="1" latinLnBrk="0" hangingPunct="1">
              <a:spcBef>
                <a:spcPct val="20000"/>
              </a:spcBef>
              <a:buSzPct val="90000"/>
              <a:buFont typeface="Wingdings" pitchFamily="2" charset="2"/>
              <a:buChar char=""/>
              <a:defRPr lang="en-US" sz="1600" kern="1200" smtClean="0">
                <a:solidFill>
                  <a:schemeClr val="tx1">
                    <a:lumMod val="65000"/>
                    <a:lumOff val="35000"/>
                  </a:schemeClr>
                </a:solidFill>
                <a:latin typeface="+mn-lt"/>
                <a:ea typeface="+mn-ea"/>
                <a:cs typeface="+mn-cs"/>
              </a:defRPr>
            </a:lvl6pPr>
            <a:lvl7pPr marL="2173288" indent="-234950" algn="l" defTabSz="914400" rtl="0" eaLnBrk="1" latinLnBrk="0" hangingPunct="1">
              <a:spcBef>
                <a:spcPct val="20000"/>
              </a:spcBef>
              <a:buSzPct val="90000"/>
              <a:buFont typeface="Wingdings" pitchFamily="2" charset="2"/>
              <a:buChar char=""/>
              <a:defRPr lang="en-US" sz="1600" kern="1200" smtClean="0">
                <a:solidFill>
                  <a:schemeClr val="tx1">
                    <a:lumMod val="65000"/>
                    <a:lumOff val="35000"/>
                  </a:schemeClr>
                </a:solidFill>
                <a:latin typeface="+mn-lt"/>
                <a:ea typeface="+mn-ea"/>
                <a:cs typeface="+mn-cs"/>
              </a:defRPr>
            </a:lvl7pPr>
            <a:lvl8pPr marL="2398713" indent="-234950" algn="l" defTabSz="914400" rtl="0" eaLnBrk="1" latinLnBrk="0" hangingPunct="1">
              <a:spcBef>
                <a:spcPct val="20000"/>
              </a:spcBef>
              <a:buSzPct val="90000"/>
              <a:buFont typeface="Wingdings" pitchFamily="2" charset="2"/>
              <a:buChar char=""/>
              <a:defRPr lang="en-US" sz="1600" kern="1200" smtClean="0">
                <a:solidFill>
                  <a:schemeClr val="tx1">
                    <a:lumMod val="65000"/>
                    <a:lumOff val="35000"/>
                  </a:schemeClr>
                </a:solidFill>
                <a:latin typeface="+mn-lt"/>
                <a:ea typeface="+mn-ea"/>
                <a:cs typeface="+mn-cs"/>
              </a:defRPr>
            </a:lvl8pPr>
            <a:lvl9pPr marL="2625725" indent="-234950" algn="l" defTabSz="914400" rtl="0" eaLnBrk="1" latinLnBrk="0" hangingPunct="1">
              <a:spcBef>
                <a:spcPct val="20000"/>
              </a:spcBef>
              <a:buSzPct val="90000"/>
              <a:buFont typeface="Wingdings" pitchFamily="2" charset="2"/>
              <a:buChar char=""/>
              <a:defRPr lang="en-US" sz="1600" kern="1200">
                <a:solidFill>
                  <a:schemeClr val="tx1">
                    <a:lumMod val="65000"/>
                    <a:lumOff val="35000"/>
                  </a:schemeClr>
                </a:solidFill>
                <a:latin typeface="+mn-lt"/>
                <a:ea typeface="+mn-ea"/>
                <a:cs typeface="+mn-cs"/>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p:timing/>
  <p:hf hdr="0"/>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r>
              <a:rPr lang="en-US" smtClean="0">
                <a:latin typeface="Calibri"/>
              </a:rPr>
              <a:t>Personal Energy Management </a:t>
            </a:r>
            <a:endParaRPr lang="en-US">
              <a:latin typeface="Calibri"/>
            </a:endParaRPr>
          </a:p>
        </p:txBody>
      </p:sp>
      <p:sp>
        <p:nvSpPr>
          <p:cNvPr id="4" name="Footer Placeholder 3"/>
          <p:cNvSpPr>
            <a:spLocks noGrp="1"/>
          </p:cNvSpPr>
          <p:nvPr>
            <p:ph type="ftr" sz="quarter" idx="11"/>
          </p:nvPr>
        </p:nvSpPr>
        <p:spPr/>
        <p:txBody>
          <a:bodyPr/>
          <a:lstStyle/>
          <a:p>
            <a:r>
              <a:rPr lang="en-US" smtClean="0">
                <a:solidFill>
                  <a:srgbClr val="1F497D"/>
                </a:solidFill>
                <a:latin typeface="Calibri"/>
              </a:rPr>
              <a:t>WWW.SAMIRGHIA.COM</a:t>
            </a:r>
            <a:endParaRPr lang="en-US">
              <a:solidFill>
                <a:srgbClr val="1F497D"/>
              </a:solidFill>
              <a:latin typeface="Calibri"/>
            </a:endParaRPr>
          </a:p>
        </p:txBody>
      </p:sp>
      <p:sp>
        <p:nvSpPr>
          <p:cNvPr id="5" name="Slide Number Placeholder 4"/>
          <p:cNvSpPr>
            <a:spLocks noGrp="1"/>
          </p:cNvSpPr>
          <p:nvPr>
            <p:ph type="sldNum" sz="quarter" idx="12"/>
          </p:nvPr>
        </p:nvSpPr>
        <p:spPr/>
        <p:txBody>
          <a:bodyPr/>
          <a:lstStyle/>
          <a:p>
            <a:fld id="{E054E103-7B0D-0B4E-910C-F4AE3CB7BC6D}" type="slidenum">
              <a:rPr lang="en-US" smtClean="0">
                <a:solidFill>
                  <a:prstClr val="black">
                    <a:tint val="75000"/>
                  </a:prstClr>
                </a:solidFill>
                <a:latin typeface="Calibri"/>
              </a:rPr>
              <a:t>‹#›</a:t>
            </a:fld>
            <a:endParaRPr lang="en-US">
              <a:solidFill>
                <a:prstClr val="black">
                  <a:tint val="75000"/>
                </a:prstClr>
              </a:solidFill>
              <a:latin typeface="Calibri"/>
            </a:endParaRPr>
          </a:p>
        </p:txBody>
      </p:sp>
    </p:spTree>
  </p:cSld>
  <p:clrMapOvr>
    <a:masterClrMapping/>
  </p:clrMapOvr>
  <p:transition>
    <p:fade/>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bg>
      <p:bgRef idx="1001">
        <a:schemeClr val="bg1"/>
      </p:bgRef>
    </p:bg>
    <p:spTree>
      <p:nvGrpSpPr>
        <p:cNvPr id="1" name=""/>
        <p:cNvGrpSpPr/>
        <p:nvPr/>
      </p:nvGrpSpPr>
      <p:grpSpPr>
        <a:xfrm>
          <a:off x="0" y="0"/>
          <a:ext cx="0" cy="0"/>
        </a:xfrm>
      </p:grpSpPr>
      <p:sp>
        <p:nvSpPr>
          <p:cNvPr id="2" name="Date Placeholder 1"/>
          <p:cNvSpPr>
            <a:spLocks noGrp="1"/>
          </p:cNvSpPr>
          <p:nvPr>
            <p:ph type="dt" sz="half" idx="10"/>
          </p:nvPr>
        </p:nvSpPr>
        <p:spPr/>
        <p:txBody>
          <a:bodyPr/>
          <a:lstStyle/>
          <a:p>
            <a:r>
              <a:rPr lang="en-US" smtClean="0">
                <a:latin typeface="Calibri"/>
              </a:rPr>
              <a:t>Personal Energy Management </a:t>
            </a:r>
            <a:endParaRPr lang="en-US">
              <a:latin typeface="Calibri"/>
            </a:endParaRPr>
          </a:p>
        </p:txBody>
      </p:sp>
      <p:sp>
        <p:nvSpPr>
          <p:cNvPr id="3" name="Footer Placeholder 2"/>
          <p:cNvSpPr>
            <a:spLocks noGrp="1"/>
          </p:cNvSpPr>
          <p:nvPr>
            <p:ph type="ftr" sz="quarter" idx="11"/>
          </p:nvPr>
        </p:nvSpPr>
        <p:spPr/>
        <p:txBody>
          <a:bodyPr/>
          <a:lstStyle/>
          <a:p>
            <a:r>
              <a:rPr lang="en-US" smtClean="0">
                <a:solidFill>
                  <a:srgbClr val="1F497D"/>
                </a:solidFill>
                <a:latin typeface="Calibri"/>
              </a:rPr>
              <a:t>WWW.SAMIRGHIA.COM</a:t>
            </a:r>
            <a:endParaRPr lang="en-US">
              <a:solidFill>
                <a:srgbClr val="1F497D"/>
              </a:solidFill>
              <a:latin typeface="Calibri"/>
            </a:endParaRPr>
          </a:p>
        </p:txBody>
      </p:sp>
      <p:sp>
        <p:nvSpPr>
          <p:cNvPr id="4" name="Slide Number Placeholder 3"/>
          <p:cNvSpPr>
            <a:spLocks noGrp="1"/>
          </p:cNvSpPr>
          <p:nvPr>
            <p:ph type="sldNum" sz="quarter" idx="12"/>
          </p:nvPr>
        </p:nvSpPr>
        <p:spPr/>
        <p:txBody>
          <a:bodyPr/>
          <a:lstStyle/>
          <a:p>
            <a:fld id="{E054E103-7B0D-0B4E-910C-F4AE3CB7BC6D}" type="slidenum">
              <a:rPr lang="en-US" smtClean="0">
                <a:solidFill>
                  <a:prstClr val="black">
                    <a:tint val="75000"/>
                  </a:prstClr>
                </a:solidFill>
                <a:latin typeface="Calibri"/>
              </a:rPr>
              <a:t>‹#›</a:t>
            </a:fld>
            <a:endParaRPr lang="en-US">
              <a:solidFill>
                <a:prstClr val="black">
                  <a:tint val="75000"/>
                </a:prstClr>
              </a:solidFill>
              <a:latin typeface="Calibri"/>
            </a:endParaRPr>
          </a:p>
        </p:txBody>
      </p:sp>
    </p:spTree>
  </p:cSld>
  <p:clrMapOvr>
    <a:overrideClrMapping bg1="lt1" tx1="dk1" bg2="lt2" tx2="dk2" accent1="accent1" accent2="accent2" accent3="accent3" accent4="accent4" accent5="accent5" accent6="accent6" hlink="hlink" folHlink="folHlink"/>
  </p:clrMapOvr>
  <p:transition>
    <p:fade/>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bg>
      <p:bgPr>
        <a:blipFill dpi="0" rotWithShape="1">
          <a:blip r:embed="rId1">
            <a:lum/>
          </a:blip>
          <a:stretch>
            <a:fillRect/>
          </a:stretch>
        </a:blipFill>
        <a:effectLst/>
      </p:bgPr>
    </p:bg>
    <p:spTree>
      <p:nvGrpSpPr>
        <p:cNvPr id="1" name=""/>
        <p:cNvGrpSpPr/>
        <p:nvPr/>
      </p:nvGrpSpPr>
      <p:grpSpPr>
        <a:xfrm>
          <a:off x="0" y="0"/>
          <a:ext cx="0" cy="0"/>
        </a:xfrm>
      </p:grpSpPr>
      <p:sp>
        <p:nvSpPr>
          <p:cNvPr id="2" name="Title 1"/>
          <p:cNvSpPr>
            <a:spLocks noGrp="1"/>
          </p:cNvSpPr>
          <p:nvPr>
            <p:ph type="title"/>
          </p:nvPr>
        </p:nvSpPr>
        <p:spPr>
          <a:xfrm>
            <a:off x="457199" y="381001"/>
            <a:ext cx="3509683" cy="2209800"/>
          </a:xfrm>
        </p:spPr>
        <p:txBody>
          <a:bodyPr anchor="b"/>
          <a:lstStyle>
            <a:lvl1pPr algn="l">
              <a:defRPr sz="4400" b="0"/>
            </a:lvl1pPr>
          </a:lstStyle>
          <a:p>
            <a:r>
              <a:rPr lang="en-US" smtClean="0"/>
              <a:t>Click to edit Master title style</a:t>
            </a:r>
            <a:endParaRPr/>
          </a:p>
        </p:txBody>
      </p:sp>
      <p:sp>
        <p:nvSpPr>
          <p:cNvPr id="3" name="Content Placeholder 2"/>
          <p:cNvSpPr>
            <a:spLocks noGrp="1"/>
          </p:cNvSpPr>
          <p:nvPr>
            <p:ph idx="1"/>
          </p:nvPr>
        </p:nvSpPr>
        <p:spPr>
          <a:xfrm>
            <a:off x="5029200" y="273050"/>
            <a:ext cx="3657600" cy="5853113"/>
          </a:xfrm>
        </p:spPr>
        <p:txBody>
          <a:bodyPr>
            <a:normAutofit/>
          </a:bodyPr>
          <a:lstStyle>
            <a:lvl1pPr>
              <a:defRPr sz="2200"/>
            </a:lvl1pPr>
            <a:lvl2pPr>
              <a:defRPr sz="20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457199" y="2649071"/>
            <a:ext cx="3509683" cy="3388192"/>
          </a:xfrm>
        </p:spPr>
        <p:txBody>
          <a:bodyPr>
            <a:normAutofit/>
          </a:bodyPr>
          <a:lstStyle>
            <a:lvl1pPr marL="0" indent="0">
              <a:spcBef>
                <a:spcPts val="600"/>
              </a:spcBef>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r>
              <a:rPr lang="en-US" smtClean="0">
                <a:latin typeface="Calibri"/>
              </a:rPr>
              <a:t>Personal Energy Management </a:t>
            </a:r>
            <a:endParaRPr lang="en-US">
              <a:latin typeface="Calibri"/>
            </a:endParaRPr>
          </a:p>
        </p:txBody>
      </p:sp>
      <p:sp>
        <p:nvSpPr>
          <p:cNvPr id="6" name="Footer Placeholder 5"/>
          <p:cNvSpPr>
            <a:spLocks noGrp="1"/>
          </p:cNvSpPr>
          <p:nvPr>
            <p:ph type="ftr" sz="quarter" idx="11"/>
          </p:nvPr>
        </p:nvSpPr>
        <p:spPr/>
        <p:txBody>
          <a:bodyPr/>
          <a:lstStyle/>
          <a:p>
            <a:r>
              <a:rPr lang="en-US" smtClean="0">
                <a:solidFill>
                  <a:srgbClr val="1F497D"/>
                </a:solidFill>
                <a:latin typeface="Calibri"/>
              </a:rPr>
              <a:t>WWW.SAMIRGHIA.COM</a:t>
            </a:r>
            <a:endParaRPr lang="en-US">
              <a:solidFill>
                <a:srgbClr val="1F497D"/>
              </a:solidFill>
              <a:latin typeface="Calibri"/>
            </a:endParaRPr>
          </a:p>
        </p:txBody>
      </p:sp>
      <p:sp>
        <p:nvSpPr>
          <p:cNvPr id="7" name="Slide Number Placeholder 6"/>
          <p:cNvSpPr>
            <a:spLocks noGrp="1"/>
          </p:cNvSpPr>
          <p:nvPr>
            <p:ph type="sldNum" sz="quarter" idx="12"/>
          </p:nvPr>
        </p:nvSpPr>
        <p:spPr/>
        <p:txBody>
          <a:bodyPr/>
          <a:lstStyle/>
          <a:p>
            <a:fld id="{886BB73A-582F-4420-9A14-CB10A2B2E5E8}" type="slidenum">
              <a:rPr lang="en-US" smtClean="0"/>
              <a:t>‹#›</a:t>
            </a:fld>
            <a:endParaRPr lang="en-US"/>
          </a:p>
        </p:txBody>
      </p:sp>
    </p:spTree>
  </p:cSld>
  <p:clrMapOvr>
    <a:masterClrMapping/>
  </p:clrMapOvr>
  <p:transition>
    <p:fade/>
  </p:transition>
  <p:timing/>
</p:sldLayout>
</file>

<file path=ppt/slideLayouts/slideLayout1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p:cSld name="Picture with Caption">
    <p:bg>
      <p:bgPr>
        <a:blipFill dpi="0" rotWithShape="1">
          <a:blip r:embed="rId1">
            <a:lum/>
          </a:blip>
          <a:stretch>
            <a:fillRect/>
          </a:stretch>
        </a:blipFill>
        <a:effectLst/>
      </p:bgPr>
    </p:bg>
    <p:spTree>
      <p:nvGrpSpPr>
        <p:cNvPr id="1" name=""/>
        <p:cNvGrpSpPr/>
        <p:nvPr/>
      </p:nvGrpSpPr>
      <p:grpSpPr>
        <a:xfrm>
          <a:off x="0" y="0"/>
          <a:ext cx="0" cy="0"/>
        </a:xfrm>
      </p:grpSpPr>
      <p:sp>
        <p:nvSpPr>
          <p:cNvPr id="2" name="Title 1"/>
          <p:cNvSpPr>
            <a:spLocks noGrp="1"/>
          </p:cNvSpPr>
          <p:nvPr>
            <p:ph type="title"/>
          </p:nvPr>
        </p:nvSpPr>
        <p:spPr>
          <a:xfrm>
            <a:off x="5051425" y="381001"/>
            <a:ext cx="3635375" cy="2209800"/>
          </a:xfrm>
        </p:spPr>
        <p:txBody>
          <a:bodyPr anchor="b"/>
          <a:lstStyle>
            <a:lvl1pPr algn="l">
              <a:defRPr sz="4400" b="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5051425" y="2649070"/>
            <a:ext cx="3635375" cy="3505667"/>
          </a:xfrm>
        </p:spPr>
        <p:txBody>
          <a:bodyPr>
            <a:normAutofit/>
          </a:bodyPr>
          <a:lstStyle>
            <a:lvl1pPr marL="0" indent="0">
              <a:spcBef>
                <a:spcPts val="600"/>
              </a:spcBef>
              <a:buNone/>
              <a:defRPr sz="20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r>
              <a:rPr lang="en-US" smtClean="0">
                <a:latin typeface="Calibri"/>
              </a:rPr>
              <a:t>Personal Energy Management </a:t>
            </a:r>
            <a:endParaRPr lang="en-US">
              <a:latin typeface="Calibri"/>
            </a:endParaRPr>
          </a:p>
        </p:txBody>
      </p:sp>
      <p:sp>
        <p:nvSpPr>
          <p:cNvPr id="6" name="Footer Placeholder 5"/>
          <p:cNvSpPr>
            <a:spLocks noGrp="1"/>
          </p:cNvSpPr>
          <p:nvPr>
            <p:ph type="ftr" sz="quarter" idx="11"/>
          </p:nvPr>
        </p:nvSpPr>
        <p:spPr/>
        <p:txBody>
          <a:bodyPr/>
          <a:lstStyle/>
          <a:p>
            <a:r>
              <a:rPr lang="en-US" smtClean="0">
                <a:solidFill>
                  <a:srgbClr val="1F497D"/>
                </a:solidFill>
                <a:latin typeface="Calibri"/>
              </a:rPr>
              <a:t>WWW.SAMIRGHIA.COM</a:t>
            </a:r>
            <a:endParaRPr lang="en-US">
              <a:solidFill>
                <a:srgbClr val="1F497D"/>
              </a:solidFill>
              <a:latin typeface="Calibri"/>
            </a:endParaRPr>
          </a:p>
        </p:txBody>
      </p:sp>
      <p:sp>
        <p:nvSpPr>
          <p:cNvPr id="7" name="Slide Number Placeholder 6"/>
          <p:cNvSpPr>
            <a:spLocks noGrp="1"/>
          </p:cNvSpPr>
          <p:nvPr>
            <p:ph type="sldNum" sz="quarter" idx="12"/>
          </p:nvPr>
        </p:nvSpPr>
        <p:spPr/>
        <p:txBody>
          <a:bodyPr/>
          <a:lstStyle/>
          <a:p>
            <a:fld id="{E054E103-7B0D-0B4E-910C-F4AE3CB7BC6D}" type="slidenum">
              <a:rPr lang="en-US" smtClean="0">
                <a:solidFill>
                  <a:prstClr val="black">
                    <a:tint val="75000"/>
                  </a:prstClr>
                </a:solidFill>
                <a:latin typeface="Calibri"/>
              </a:rPr>
              <a:t>‹#›</a:t>
            </a:fld>
            <a:endParaRPr lang="en-US">
              <a:solidFill>
                <a:prstClr val="black">
                  <a:tint val="75000"/>
                </a:prstClr>
              </a:solidFill>
              <a:latin typeface="Calibri"/>
            </a:endParaRPr>
          </a:p>
        </p:txBody>
      </p:sp>
      <p:sp>
        <p:nvSpPr>
          <p:cNvPr id="9" name="Picture Placeholder 8"/>
          <p:cNvSpPr>
            <a:spLocks noGrp="1"/>
          </p:cNvSpPr>
          <p:nvPr>
            <p:ph type="pic" sz="quarter" idx="13"/>
          </p:nvPr>
        </p:nvSpPr>
        <p:spPr>
          <a:xfrm>
            <a:off x="228600" y="1143000"/>
            <a:ext cx="4267200" cy="4267200"/>
          </a:xfrm>
          <a:prstGeom prst="ellipse">
            <a:avLst/>
          </a:prstGeom>
          <a:ln w="28575">
            <a:solidFill>
              <a:schemeClr val="accent1"/>
            </a:solidFill>
          </a:ln>
        </p:spPr>
        <p:txBody>
          <a:bodyPr/>
          <a:lstStyle>
            <a:lvl1pPr marL="0" indent="0">
              <a:buNone/>
              <a:defRPr>
                <a:solidFill>
                  <a:schemeClr val="bg1"/>
                </a:solidFill>
              </a:defRPr>
            </a:lvl1pPr>
          </a:lstStyle>
          <a:p>
            <a:r>
              <a:rPr lang="en-US" smtClean="0"/>
              <a:t>Drag picture to placeholder or click icon to add</a:t>
            </a:r>
            <a:endParaRPr/>
          </a:p>
        </p:txBody>
      </p:sp>
    </p:spTree>
  </p:cSld>
  <p:clrMapOvr>
    <a:masterClrMapping/>
  </p:clrMapOvr>
  <p:transition>
    <p:fade/>
  </p:transition>
  <p:timing/>
</p:sldLayout>
</file>

<file path=ppt/slideLayouts/slideLayout1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p:cSld name="3 Pictures with Caption">
    <p:bg>
      <p:bgPr>
        <a:blipFill dpi="0" rotWithShape="1">
          <a:blip r:embed="rId1">
            <a:lum/>
          </a:blip>
          <a:stretch>
            <a:fillRect/>
          </a:stretch>
        </a:blipFill>
        <a:effectLst/>
      </p:bgPr>
    </p:bg>
    <p:spTree>
      <p:nvGrpSpPr>
        <p:cNvPr id="1" name=""/>
        <p:cNvGrpSpPr/>
        <p:nvPr/>
      </p:nvGrpSpPr>
      <p:grpSpPr>
        <a:xfrm>
          <a:off x="0" y="0"/>
          <a:ext cx="0" cy="0"/>
        </a:xfrm>
      </p:grpSpPr>
      <p:sp>
        <p:nvSpPr>
          <p:cNvPr id="2" name="Title 1"/>
          <p:cNvSpPr>
            <a:spLocks noGrp="1"/>
          </p:cNvSpPr>
          <p:nvPr>
            <p:ph type="title"/>
          </p:nvPr>
        </p:nvSpPr>
        <p:spPr>
          <a:xfrm>
            <a:off x="5051425" y="381001"/>
            <a:ext cx="3635375" cy="2209800"/>
          </a:xfrm>
        </p:spPr>
        <p:txBody>
          <a:bodyPr anchor="b"/>
          <a:lstStyle>
            <a:lvl1pPr algn="l">
              <a:defRPr sz="4400" b="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5051425" y="2649070"/>
            <a:ext cx="3635375" cy="3505667"/>
          </a:xfrm>
        </p:spPr>
        <p:txBody>
          <a:bodyPr>
            <a:normAutofit/>
          </a:bodyPr>
          <a:lstStyle>
            <a:lvl1pPr marL="0" indent="0">
              <a:spcBef>
                <a:spcPts val="600"/>
              </a:spcBef>
              <a:buNone/>
              <a:defRPr sz="20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r>
              <a:rPr lang="en-US" smtClean="0">
                <a:latin typeface="Calibri"/>
              </a:rPr>
              <a:t>Personal Energy Management </a:t>
            </a:r>
            <a:endParaRPr lang="en-US">
              <a:latin typeface="Calibri"/>
            </a:endParaRPr>
          </a:p>
        </p:txBody>
      </p:sp>
      <p:sp>
        <p:nvSpPr>
          <p:cNvPr id="6" name="Footer Placeholder 5"/>
          <p:cNvSpPr>
            <a:spLocks noGrp="1"/>
          </p:cNvSpPr>
          <p:nvPr>
            <p:ph type="ftr" sz="quarter" idx="11"/>
          </p:nvPr>
        </p:nvSpPr>
        <p:spPr/>
        <p:txBody>
          <a:bodyPr/>
          <a:lstStyle/>
          <a:p>
            <a:r>
              <a:rPr lang="en-US" smtClean="0">
                <a:solidFill>
                  <a:srgbClr val="1F497D"/>
                </a:solidFill>
                <a:latin typeface="Calibri"/>
              </a:rPr>
              <a:t>WWW.SAMIRGHIA.COM</a:t>
            </a:r>
            <a:endParaRPr lang="en-US" smtClean="0">
              <a:solidFill>
                <a:srgbClr val="1F497D"/>
              </a:solidFill>
              <a:latin typeface="Calibri"/>
            </a:endParaRPr>
          </a:p>
        </p:txBody>
      </p:sp>
      <p:sp>
        <p:nvSpPr>
          <p:cNvPr id="7" name="Slide Number Placeholder 6"/>
          <p:cNvSpPr>
            <a:spLocks noGrp="1"/>
          </p:cNvSpPr>
          <p:nvPr>
            <p:ph type="sldNum" sz="quarter" idx="12"/>
          </p:nvPr>
        </p:nvSpPr>
        <p:spPr/>
        <p:txBody>
          <a:bodyPr/>
          <a:lstStyle/>
          <a:p>
            <a:endParaRPr lang="en-US">
              <a:solidFill>
                <a:prstClr val="black">
                  <a:tint val="75000"/>
                </a:prstClr>
              </a:solidFill>
              <a:latin typeface="Calibri"/>
            </a:endParaRPr>
          </a:p>
        </p:txBody>
      </p:sp>
      <p:sp>
        <p:nvSpPr>
          <p:cNvPr id="9" name="Picture Placeholder 8"/>
          <p:cNvSpPr>
            <a:spLocks noGrp="1"/>
          </p:cNvSpPr>
          <p:nvPr>
            <p:ph type="pic" sz="quarter" idx="13"/>
          </p:nvPr>
        </p:nvSpPr>
        <p:spPr>
          <a:xfrm>
            <a:off x="990600" y="2590800"/>
            <a:ext cx="3505200" cy="3505200"/>
          </a:xfrm>
          <a:prstGeom prst="ellipse">
            <a:avLst/>
          </a:prstGeom>
          <a:ln w="28575">
            <a:solidFill>
              <a:schemeClr val="accent1"/>
            </a:solidFill>
          </a:ln>
        </p:spPr>
        <p:txBody>
          <a:bodyPr/>
          <a:lstStyle>
            <a:lvl1pPr marL="0" indent="0">
              <a:buNone/>
              <a:defRPr>
                <a:solidFill>
                  <a:schemeClr val="bg1"/>
                </a:solidFill>
              </a:defRPr>
            </a:lvl1pPr>
          </a:lstStyle>
          <a:p>
            <a:r>
              <a:rPr lang="en-US" smtClean="0"/>
              <a:t>Drag picture to placeholder or click icon to add</a:t>
            </a:r>
            <a:endParaRPr/>
          </a:p>
        </p:txBody>
      </p:sp>
      <p:sp>
        <p:nvSpPr>
          <p:cNvPr id="8" name="Picture Placeholder 8"/>
          <p:cNvSpPr>
            <a:spLocks noGrp="1"/>
          </p:cNvSpPr>
          <p:nvPr>
            <p:ph type="pic" sz="quarter" idx="14"/>
          </p:nvPr>
        </p:nvSpPr>
        <p:spPr>
          <a:xfrm>
            <a:off x="2479675" y="1260475"/>
            <a:ext cx="1254125" cy="1254125"/>
          </a:xfrm>
          <a:prstGeom prst="ellipse">
            <a:avLst/>
          </a:prstGeom>
          <a:ln w="28575">
            <a:solidFill>
              <a:schemeClr val="accent1"/>
            </a:solidFill>
          </a:ln>
        </p:spPr>
        <p:txBody>
          <a:bodyPr>
            <a:normAutofit/>
          </a:bodyPr>
          <a:lstStyle>
            <a:lvl1pPr marL="0" indent="0">
              <a:buNone/>
              <a:defRPr sz="1400">
                <a:solidFill>
                  <a:schemeClr val="bg1"/>
                </a:solidFill>
              </a:defRPr>
            </a:lvl1pPr>
          </a:lstStyle>
          <a:p>
            <a:r>
              <a:rPr lang="en-US" smtClean="0"/>
              <a:t>Drag picture to placeholder or click icon to add</a:t>
            </a:r>
            <a:endParaRPr/>
          </a:p>
        </p:txBody>
      </p:sp>
      <p:sp>
        <p:nvSpPr>
          <p:cNvPr id="10" name="Picture Placeholder 8"/>
          <p:cNvSpPr>
            <a:spLocks noGrp="1"/>
          </p:cNvSpPr>
          <p:nvPr>
            <p:ph type="pic" sz="quarter" idx="15"/>
          </p:nvPr>
        </p:nvSpPr>
        <p:spPr>
          <a:xfrm>
            <a:off x="269875" y="762000"/>
            <a:ext cx="2092325" cy="2092325"/>
          </a:xfrm>
          <a:prstGeom prst="ellipse">
            <a:avLst/>
          </a:prstGeom>
          <a:ln w="28575">
            <a:solidFill>
              <a:schemeClr val="accent1"/>
            </a:solidFill>
          </a:ln>
        </p:spPr>
        <p:txBody>
          <a:bodyPr>
            <a:normAutofit/>
          </a:bodyPr>
          <a:lstStyle>
            <a:lvl1pPr marL="0" indent="0">
              <a:buNone/>
              <a:defRPr sz="1800">
                <a:solidFill>
                  <a:schemeClr val="bg1"/>
                </a:solidFill>
              </a:defRPr>
            </a:lvl1pPr>
          </a:lstStyle>
          <a:p>
            <a:r>
              <a:rPr lang="en-US" smtClean="0"/>
              <a:t>Drag picture to placeholder or click icon to add</a:t>
            </a:r>
            <a:endParaRPr/>
          </a:p>
        </p:txBody>
      </p:sp>
    </p:spTree>
  </p:cSld>
  <p:clrMapOvr>
    <a:masterClrMapping/>
  </p:clrMapOvr>
  <p:transition/>
  <p:timing/>
  <p:hf hdr="0"/>
</p:sldLayout>
</file>

<file path=ppt/slideLayouts/slideLayout1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457200" y="2568388"/>
            <a:ext cx="8228013" cy="3468875"/>
          </a:xfrm>
        </p:spPr>
        <p:txBody>
          <a:bodyPr vert="eaVert"/>
          <a:lstStyle>
            <a:lvl5pPr>
              <a:defRPr/>
            </a:lvl5pPr>
            <a:lvl6pPr marL="1719072">
              <a:defRPr/>
            </a:lvl6pPr>
            <a:lvl7pPr marL="1719072">
              <a:defRPr/>
            </a:lvl7pPr>
            <a:lvl8pPr marL="1719072">
              <a:defRPr/>
            </a:lvl8pPr>
            <a:lvl9pPr marL="1719072">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r>
              <a:rPr lang="en-US" smtClean="0">
                <a:latin typeface="Calibri"/>
              </a:rPr>
              <a:t>Personal Energy Management </a:t>
            </a:r>
            <a:endParaRPr lang="en-US">
              <a:latin typeface="Calibri"/>
            </a:endParaRPr>
          </a:p>
        </p:txBody>
      </p:sp>
      <p:sp>
        <p:nvSpPr>
          <p:cNvPr id="5" name="Footer Placeholder 4"/>
          <p:cNvSpPr>
            <a:spLocks noGrp="1"/>
          </p:cNvSpPr>
          <p:nvPr>
            <p:ph type="ftr" sz="quarter" idx="11"/>
          </p:nvPr>
        </p:nvSpPr>
        <p:spPr/>
        <p:txBody>
          <a:bodyPr/>
          <a:lstStyle/>
          <a:p>
            <a:r>
              <a:rPr lang="en-US" smtClean="0">
                <a:solidFill>
                  <a:srgbClr val="1F497D"/>
                </a:solidFill>
                <a:latin typeface="Calibri"/>
              </a:rPr>
              <a:t>WWW.SAMIRGHIA.COM</a:t>
            </a:r>
            <a:endParaRPr lang="en-US">
              <a:solidFill>
                <a:srgbClr val="1F497D"/>
              </a:solidFill>
              <a:latin typeface="Calibri"/>
            </a:endParaRPr>
          </a:p>
        </p:txBody>
      </p:sp>
      <p:sp>
        <p:nvSpPr>
          <p:cNvPr id="6" name="Slide Number Placeholder 5"/>
          <p:cNvSpPr>
            <a:spLocks noGrp="1"/>
          </p:cNvSpPr>
          <p:nvPr>
            <p:ph type="sldNum" sz="quarter" idx="12"/>
          </p:nvPr>
        </p:nvSpPr>
        <p:spPr/>
        <p:txBody>
          <a:bodyPr/>
          <a:lstStyle/>
          <a:p>
            <a:fld id="{E054E103-7B0D-0B4E-910C-F4AE3CB7BC6D}" type="slidenum">
              <a:rPr lang="en-US" smtClean="0">
                <a:solidFill>
                  <a:prstClr val="black">
                    <a:tint val="75000"/>
                  </a:prstClr>
                </a:solidFill>
                <a:latin typeface="Calibri"/>
              </a:rPr>
              <a:t>‹#›</a:t>
            </a:fld>
            <a:endParaRPr lang="en-US">
              <a:solidFill>
                <a:prstClr val="black">
                  <a:tint val="75000"/>
                </a:prstClr>
              </a:solidFill>
              <a:latin typeface="Calibri"/>
            </a:endParaRPr>
          </a:p>
        </p:txBody>
      </p:sp>
    </p:spTree>
  </p:cSld>
  <p:clrMapOvr>
    <a:masterClrMapping/>
  </p:clrMapOvr>
  <p:transition>
    <p:fade/>
  </p:transition>
  <p:timing/>
</p:sldLayout>
</file>

<file path=ppt/slideLayouts/slideLayout1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bg>
      <p:bgPr>
        <a:blipFill dpi="0" rotWithShape="1">
          <a:blip r:embed="rId1">
            <a:lum/>
          </a:blip>
          <a:stretch>
            <a:fillRect/>
          </a:stretch>
        </a:blipFill>
        <a:effectLst/>
      </p:bgPr>
    </p:bg>
    <p:spTree>
      <p:nvGrpSpPr>
        <p:cNvPr id="1" name=""/>
        <p:cNvGrpSpPr/>
        <p:nvPr/>
      </p:nvGrpSpPr>
      <p:grpSpPr>
        <a:xfrm>
          <a:off x="0" y="0"/>
          <a:ext cx="0" cy="0"/>
        </a:xfrm>
      </p:grpSpPr>
      <p:sp>
        <p:nvSpPr>
          <p:cNvPr id="2" name="Vertical Title 1"/>
          <p:cNvSpPr>
            <a:spLocks noGrp="1"/>
          </p:cNvSpPr>
          <p:nvPr>
            <p:ph type="title" orient="vert"/>
          </p:nvPr>
        </p:nvSpPr>
        <p:spPr>
          <a:xfrm>
            <a:off x="7086600" y="274638"/>
            <a:ext cx="1524000" cy="5851525"/>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416859"/>
            <a:ext cx="6019800" cy="5615642"/>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r>
              <a:rPr lang="en-US" smtClean="0">
                <a:latin typeface="Calibri"/>
              </a:rPr>
              <a:t>Personal Energy Management </a:t>
            </a:r>
            <a:endParaRPr lang="en-US">
              <a:latin typeface="Calibri"/>
            </a:endParaRPr>
          </a:p>
        </p:txBody>
      </p:sp>
      <p:sp>
        <p:nvSpPr>
          <p:cNvPr id="5" name="Footer Placeholder 4"/>
          <p:cNvSpPr>
            <a:spLocks noGrp="1"/>
          </p:cNvSpPr>
          <p:nvPr>
            <p:ph type="ftr" sz="quarter" idx="11"/>
          </p:nvPr>
        </p:nvSpPr>
        <p:spPr/>
        <p:txBody>
          <a:bodyPr/>
          <a:lstStyle/>
          <a:p>
            <a:r>
              <a:rPr lang="en-US" smtClean="0">
                <a:solidFill>
                  <a:srgbClr val="1F497D"/>
                </a:solidFill>
                <a:latin typeface="Calibri"/>
              </a:rPr>
              <a:t>WWW.SAMIRGHIA.COM</a:t>
            </a:r>
            <a:endParaRPr lang="en-US">
              <a:solidFill>
                <a:srgbClr val="1F497D"/>
              </a:solidFill>
              <a:latin typeface="Calibri"/>
            </a:endParaRPr>
          </a:p>
        </p:txBody>
      </p:sp>
      <p:sp>
        <p:nvSpPr>
          <p:cNvPr id="6" name="Slide Number Placeholder 5"/>
          <p:cNvSpPr>
            <a:spLocks noGrp="1"/>
          </p:cNvSpPr>
          <p:nvPr>
            <p:ph type="sldNum" sz="quarter" idx="12"/>
          </p:nvPr>
        </p:nvSpPr>
        <p:spPr/>
        <p:txBody>
          <a:bodyPr/>
          <a:lstStyle/>
          <a:p>
            <a:fld id="{E054E103-7B0D-0B4E-910C-F4AE3CB7BC6D}" type="slidenum">
              <a:rPr lang="en-US" smtClean="0">
                <a:solidFill>
                  <a:prstClr val="black">
                    <a:tint val="75000"/>
                  </a:prstClr>
                </a:solidFill>
                <a:latin typeface="Calibri"/>
              </a:rPr>
              <a:t>‹#›</a:t>
            </a:fld>
            <a:endParaRPr lang="en-US">
              <a:solidFill>
                <a:prstClr val="black">
                  <a:tint val="75000"/>
                </a:prstClr>
              </a:solidFill>
              <a:latin typeface="Calibri"/>
            </a:endParaRPr>
          </a:p>
        </p:txBody>
      </p:sp>
    </p:spTree>
  </p:cSld>
  <p:clrMapOvr>
    <a:masterClrMapping/>
  </p:clrMapOvr>
  <p:transition>
    <p:fade/>
  </p:transition>
  <p:timing/>
</p:sldLayout>
</file>

<file path=ppt/slideLayouts/slideLayout1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reserve="1">
  <p:cSld name="Closing">
    <p:bg>
      <p:bgPr>
        <a:blipFill dpi="0" rotWithShape="1">
          <a:blip r:embed="rId1">
            <a:lum/>
          </a:blip>
          <a:stretch>
            <a:fillRect/>
          </a:stretch>
        </a:blipFill>
        <a:effectLst/>
      </p:bgPr>
    </p:bg>
    <p:spTree>
      <p:nvGrpSpPr>
        <p:cNvPr id="1" name=""/>
        <p:cNvGrpSpPr/>
        <p:nvPr/>
      </p:nvGrpSpPr>
      <p:grpSpPr>
        <a:xfrm>
          <a:off x="0" y="0"/>
          <a:ext cx="0" cy="0"/>
        </a:xfrm>
      </p:grpSpPr>
      <p:sp>
        <p:nvSpPr>
          <p:cNvPr id="5" name="Slide Number Placeholder 4"/>
          <p:cNvSpPr>
            <a:spLocks noGrp="1"/>
          </p:cNvSpPr>
          <p:nvPr>
            <p:ph type="sldNum" sz="quarter" idx="12"/>
          </p:nvPr>
        </p:nvSpPr>
        <p:spPr/>
        <p:txBody>
          <a:bodyPr/>
          <a:lstStyle/>
          <a:p>
            <a:endParaRPr lang="en-US">
              <a:solidFill>
                <a:prstClr val="black">
                  <a:tint val="75000"/>
                </a:prstClr>
              </a:solidFill>
              <a:latin typeface="Calibri"/>
            </a:endParaRPr>
          </a:p>
        </p:txBody>
      </p:sp>
    </p:spTree>
  </p:cSld>
  <p:clrMapOvr>
    <a:overrideClrMapping bg1="lt1" tx1="dk1" bg2="lt2" tx2="dk2" accent1="accent1" accent2="accent2" accent3="accent3" accent4="accent4" accent5="accent5" accent6="accent6" hlink="hlink" folHlink="folHlink"/>
  </p:clrMapOvr>
  <p:transition/>
  <p:timing/>
  <p:hf hdr="0"/>
</p:sldLayout>
</file>

<file path=ppt/slideLayouts/slideLayout1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latin typeface="Calibri"/>
              </a:rPr>
              <a:t>Personal Energy Management </a:t>
            </a:r>
            <a:endParaRPr lang="en-US">
              <a:latin typeface="Calibri"/>
            </a:endParaRPr>
          </a:p>
        </p:txBody>
      </p:sp>
      <p:sp>
        <p:nvSpPr>
          <p:cNvPr id="5" name="Footer Placeholder 4"/>
          <p:cNvSpPr>
            <a:spLocks noGrp="1"/>
          </p:cNvSpPr>
          <p:nvPr>
            <p:ph type="ftr" sz="quarter" idx="11"/>
          </p:nvPr>
        </p:nvSpPr>
        <p:spPr/>
        <p:txBody>
          <a:bodyPr/>
          <a:lstStyle/>
          <a:p>
            <a:r>
              <a:rPr lang="en-US" smtClean="0">
                <a:solidFill>
                  <a:srgbClr val="1F497D"/>
                </a:solidFill>
                <a:latin typeface="Calibri"/>
              </a:rPr>
              <a:t>WWW.SAMIRGHIA.COM</a:t>
            </a:r>
            <a:endParaRPr lang="en-US">
              <a:solidFill>
                <a:srgbClr val="1F497D"/>
              </a:solidFill>
              <a:latin typeface="Calibri"/>
            </a:endParaRPr>
          </a:p>
        </p:txBody>
      </p:sp>
      <p:sp>
        <p:nvSpPr>
          <p:cNvPr id="6" name="Slide Number Placeholder 5"/>
          <p:cNvSpPr>
            <a:spLocks noGrp="1"/>
          </p:cNvSpPr>
          <p:nvPr>
            <p:ph type="sldNum" sz="quarter" idx="12"/>
          </p:nvPr>
        </p:nvSpPr>
        <p:spPr/>
        <p:txBody>
          <a:bodyPr/>
          <a:lstStyle/>
          <a:p>
            <a:fld id="{E054E103-7B0D-0B4E-910C-F4AE3CB7BC6D}" type="slidenum">
              <a:rPr lang="en-US" smtClean="0">
                <a:solidFill>
                  <a:prstClr val="black">
                    <a:tint val="75000"/>
                  </a:prstClr>
                </a:solidFill>
                <a:latin typeface="Calibri"/>
              </a:r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47539896"/>
      </p:ext>
    </p:extLst>
  </p:cSld>
  <p:clrMapOvr>
    <a:masterClrMapping/>
  </p:clrMapOvr>
  <p:transition>
    <p:fade/>
  </p:transition>
  <p:timing/>
</p:sldLayout>
</file>

<file path=ppt/slideLayouts/slideLayout1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457200" indent="-457200">
              <a:buFont typeface="Wingdings"/>
              <a:buChar char="Ø"/>
              <a:defRPr sz="2800"/>
            </a:lvl1pPr>
            <a:lvl2pPr marL="914400" indent="-457200">
              <a:buFont typeface="Wingdings"/>
              <a:buChar char="Ø"/>
              <a:defRPr sz="2400"/>
            </a:lvl2pPr>
            <a:lvl3pPr marL="1257300" indent="-342900">
              <a:buFont typeface="Wingdings"/>
              <a:buChar char="Ø"/>
              <a:defRPr sz="2000"/>
            </a:lvl3pPr>
            <a:lvl4pPr marL="1714500" indent="-342900">
              <a:buFont typeface="Wingdings"/>
              <a:buChar char="Ø"/>
              <a:defRPr/>
            </a:lvl4pPr>
            <a:lvl5pPr marL="2171700" indent="-342900">
              <a:buFont typeface="Wingdings"/>
              <a:buChar char="Ø"/>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latin typeface="Calibri"/>
              </a:rPr>
              <a:t>Personal Energy Management </a:t>
            </a:r>
            <a:endParaRPr lang="en-US">
              <a:latin typeface="Calibri"/>
            </a:endParaRPr>
          </a:p>
        </p:txBody>
      </p:sp>
      <p:sp>
        <p:nvSpPr>
          <p:cNvPr id="5" name="Footer Placeholder 4"/>
          <p:cNvSpPr>
            <a:spLocks noGrp="1"/>
          </p:cNvSpPr>
          <p:nvPr>
            <p:ph type="ftr" sz="quarter" idx="11"/>
          </p:nvPr>
        </p:nvSpPr>
        <p:spPr/>
        <p:txBody>
          <a:bodyPr/>
          <a:lstStyle/>
          <a:p>
            <a:r>
              <a:rPr lang="en-US" smtClean="0">
                <a:solidFill>
                  <a:srgbClr val="1F497D"/>
                </a:solidFill>
                <a:latin typeface="Calibri"/>
              </a:rPr>
              <a:t>WWW.SAMIRGHIA.COM</a:t>
            </a:r>
            <a:endParaRPr lang="en-US">
              <a:solidFill>
                <a:srgbClr val="1F497D"/>
              </a:solidFill>
              <a:latin typeface="Calibri"/>
            </a:endParaRPr>
          </a:p>
        </p:txBody>
      </p:sp>
      <p:sp>
        <p:nvSpPr>
          <p:cNvPr id="6" name="Slide Number Placeholder 5"/>
          <p:cNvSpPr>
            <a:spLocks noGrp="1"/>
          </p:cNvSpPr>
          <p:nvPr>
            <p:ph type="sldNum" sz="quarter" idx="12"/>
          </p:nvPr>
        </p:nvSpPr>
        <p:spPr/>
        <p:txBody>
          <a:bodyPr/>
          <a:lstStyle/>
          <a:p>
            <a:fld id="{E054E103-7B0D-0B4E-910C-F4AE3CB7BC6D}" type="slidenum">
              <a:rPr lang="en-US" smtClean="0">
                <a:solidFill>
                  <a:prstClr val="black">
                    <a:tint val="75000"/>
                  </a:prstClr>
                </a:solidFill>
                <a:latin typeface="Calibri"/>
              </a:r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26998825"/>
      </p:ext>
    </p:extLst>
  </p:cSld>
  <p:clrMapOvr>
    <a:masterClrMapping/>
  </p:clrMapOvr>
  <p:transition>
    <p:fade/>
  </p:transition>
  <p:timing/>
</p:sldLayout>
</file>

<file path=ppt/slideLayouts/slideLayout1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latin typeface="Calibri"/>
              </a:rPr>
              <a:t>Personal Energy Management </a:t>
            </a:r>
            <a:endParaRPr lang="en-US">
              <a:latin typeface="Calibri"/>
            </a:endParaRPr>
          </a:p>
        </p:txBody>
      </p:sp>
      <p:sp>
        <p:nvSpPr>
          <p:cNvPr id="5" name="Footer Placeholder 4"/>
          <p:cNvSpPr>
            <a:spLocks noGrp="1"/>
          </p:cNvSpPr>
          <p:nvPr>
            <p:ph type="ftr" sz="quarter" idx="11"/>
          </p:nvPr>
        </p:nvSpPr>
        <p:spPr/>
        <p:txBody>
          <a:bodyPr/>
          <a:lstStyle/>
          <a:p>
            <a:r>
              <a:rPr lang="en-US" smtClean="0">
                <a:solidFill>
                  <a:srgbClr val="1F497D"/>
                </a:solidFill>
                <a:latin typeface="Calibri"/>
              </a:rPr>
              <a:t>WWW.SAMIRGHIA.COM</a:t>
            </a:r>
            <a:endParaRPr lang="en-US">
              <a:solidFill>
                <a:srgbClr val="1F497D"/>
              </a:solidFill>
              <a:latin typeface="Calibri"/>
            </a:endParaRPr>
          </a:p>
        </p:txBody>
      </p:sp>
      <p:sp>
        <p:nvSpPr>
          <p:cNvPr id="6" name="Slide Number Placeholder 5"/>
          <p:cNvSpPr>
            <a:spLocks noGrp="1"/>
          </p:cNvSpPr>
          <p:nvPr>
            <p:ph type="sldNum" sz="quarter" idx="12"/>
          </p:nvPr>
        </p:nvSpPr>
        <p:spPr/>
        <p:txBody>
          <a:bodyPr/>
          <a:lstStyle/>
          <a:p>
            <a:fld id="{E054E103-7B0D-0B4E-910C-F4AE3CB7BC6D}" type="slidenum">
              <a:rPr lang="en-US" smtClean="0">
                <a:solidFill>
                  <a:prstClr val="black">
                    <a:tint val="75000"/>
                  </a:prstClr>
                </a:solidFill>
                <a:latin typeface="Calibri"/>
              </a:r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36591853"/>
      </p:ext>
    </p:extLst>
  </p:cSld>
  <p:clrMapOvr>
    <a:masterClrMapping/>
  </p:clrMapOvr>
  <p:transition>
    <p:fade/>
  </p:transition>
  <p:timing/>
</p:sldLayout>
</file>

<file path=ppt/slideLayouts/slideLayout2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latin typeface="Calibri"/>
              </a:rPr>
              <a:t>Personal Energy Management </a:t>
            </a:r>
            <a:endParaRPr lang="en-US">
              <a:latin typeface="Calibri"/>
            </a:endParaRPr>
          </a:p>
        </p:txBody>
      </p:sp>
      <p:sp>
        <p:nvSpPr>
          <p:cNvPr id="6" name="Footer Placeholder 5"/>
          <p:cNvSpPr>
            <a:spLocks noGrp="1"/>
          </p:cNvSpPr>
          <p:nvPr>
            <p:ph type="ftr" sz="quarter" idx="11"/>
          </p:nvPr>
        </p:nvSpPr>
        <p:spPr/>
        <p:txBody>
          <a:bodyPr/>
          <a:lstStyle/>
          <a:p>
            <a:r>
              <a:rPr lang="en-US" smtClean="0">
                <a:solidFill>
                  <a:srgbClr val="1F497D"/>
                </a:solidFill>
                <a:latin typeface="Calibri"/>
              </a:rPr>
              <a:t>WWW.SAMIRGHIA.COM</a:t>
            </a:r>
            <a:endParaRPr lang="en-US">
              <a:solidFill>
                <a:srgbClr val="1F497D"/>
              </a:solidFill>
              <a:latin typeface="Calibri"/>
            </a:endParaRPr>
          </a:p>
        </p:txBody>
      </p:sp>
      <p:sp>
        <p:nvSpPr>
          <p:cNvPr id="7" name="Slide Number Placeholder 6"/>
          <p:cNvSpPr>
            <a:spLocks noGrp="1"/>
          </p:cNvSpPr>
          <p:nvPr>
            <p:ph type="sldNum" sz="quarter" idx="12"/>
          </p:nvPr>
        </p:nvSpPr>
        <p:spPr/>
        <p:txBody>
          <a:bodyPr/>
          <a:lstStyle/>
          <a:p>
            <a:fld id="{E054E103-7B0D-0B4E-910C-F4AE3CB7BC6D}" type="slidenum">
              <a:rPr lang="en-US" smtClean="0">
                <a:solidFill>
                  <a:prstClr val="black">
                    <a:tint val="75000"/>
                  </a:prstClr>
                </a:solidFill>
                <a:latin typeface="Calibri"/>
              </a:rPr>
              <a:t>‹#›</a:t>
            </a:fld>
            <a:endParaRPr lang="en-US">
              <a:solidFill>
                <a:prstClr val="black">
                  <a:tint val="75000"/>
                </a:prstClr>
              </a:solidFill>
              <a:latin typeface="Calibri"/>
            </a:endParaRPr>
          </a:p>
        </p:txBody>
      </p:sp>
    </p:spTree>
    <p:extLst>
      <p:ext uri="{BB962C8B-B14F-4D97-AF65-F5344CB8AC3E}">
        <p14:creationId xmlns:p14="http://schemas.microsoft.com/office/powerpoint/2010/main" val="79861240"/>
      </p:ext>
    </p:extLst>
  </p:cSld>
  <p:clrMapOvr>
    <a:masterClrMapping/>
  </p:clrMapOvr>
  <p:transition>
    <p:fade/>
  </p:transition>
  <p:timing/>
</p:sldLayout>
</file>

<file path=ppt/slideLayouts/slideLayout2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latin typeface="Calibri"/>
              </a:rPr>
              <a:t>Personal Energy Management </a:t>
            </a:r>
            <a:endParaRPr lang="en-US">
              <a:latin typeface="Calibri"/>
            </a:endParaRPr>
          </a:p>
        </p:txBody>
      </p:sp>
      <p:sp>
        <p:nvSpPr>
          <p:cNvPr id="8" name="Footer Placeholder 7"/>
          <p:cNvSpPr>
            <a:spLocks noGrp="1"/>
          </p:cNvSpPr>
          <p:nvPr>
            <p:ph type="ftr" sz="quarter" idx="11"/>
          </p:nvPr>
        </p:nvSpPr>
        <p:spPr/>
        <p:txBody>
          <a:bodyPr/>
          <a:lstStyle/>
          <a:p>
            <a:r>
              <a:rPr lang="en-US" smtClean="0">
                <a:solidFill>
                  <a:srgbClr val="1F497D"/>
                </a:solidFill>
                <a:latin typeface="Calibri"/>
              </a:rPr>
              <a:t>WWW.SAMIRGHIA.COM</a:t>
            </a:r>
            <a:endParaRPr lang="en-US">
              <a:solidFill>
                <a:srgbClr val="1F497D"/>
              </a:solidFill>
              <a:latin typeface="Calibri"/>
            </a:endParaRPr>
          </a:p>
        </p:txBody>
      </p:sp>
      <p:sp>
        <p:nvSpPr>
          <p:cNvPr id="9" name="Slide Number Placeholder 8"/>
          <p:cNvSpPr>
            <a:spLocks noGrp="1"/>
          </p:cNvSpPr>
          <p:nvPr>
            <p:ph type="sldNum" sz="quarter" idx="12"/>
          </p:nvPr>
        </p:nvSpPr>
        <p:spPr/>
        <p:txBody>
          <a:bodyPr/>
          <a:lstStyle/>
          <a:p>
            <a:fld id="{E054E103-7B0D-0B4E-910C-F4AE3CB7BC6D}" type="slidenum">
              <a:rPr lang="en-US" smtClean="0">
                <a:solidFill>
                  <a:prstClr val="black">
                    <a:tint val="75000"/>
                  </a:prstClr>
                </a:solidFill>
                <a:latin typeface="Calibri"/>
              </a:r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28668911"/>
      </p:ext>
    </p:extLst>
  </p:cSld>
  <p:clrMapOvr>
    <a:masterClrMapping/>
  </p:clrMapOvr>
  <p:transition>
    <p:fade/>
  </p:transition>
  <p:timing/>
</p:sldLayout>
</file>

<file path=ppt/slideLayouts/slideLayout2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latin typeface="Calibri"/>
              </a:rPr>
              <a:t>Personal Energy Management </a:t>
            </a:r>
            <a:endParaRPr lang="en-US">
              <a:latin typeface="Calibri"/>
            </a:endParaRPr>
          </a:p>
        </p:txBody>
      </p:sp>
      <p:sp>
        <p:nvSpPr>
          <p:cNvPr id="4" name="Footer Placeholder 3"/>
          <p:cNvSpPr>
            <a:spLocks noGrp="1"/>
          </p:cNvSpPr>
          <p:nvPr>
            <p:ph type="ftr" sz="quarter" idx="11"/>
          </p:nvPr>
        </p:nvSpPr>
        <p:spPr/>
        <p:txBody>
          <a:bodyPr/>
          <a:lstStyle/>
          <a:p>
            <a:r>
              <a:rPr lang="en-US" smtClean="0">
                <a:solidFill>
                  <a:srgbClr val="1F497D"/>
                </a:solidFill>
                <a:latin typeface="Calibri"/>
              </a:rPr>
              <a:t>WWW.SAMIRGHIA.COM</a:t>
            </a:r>
            <a:endParaRPr lang="en-US">
              <a:solidFill>
                <a:srgbClr val="1F497D"/>
              </a:solidFill>
              <a:latin typeface="Calibri"/>
            </a:endParaRPr>
          </a:p>
        </p:txBody>
      </p:sp>
      <p:sp>
        <p:nvSpPr>
          <p:cNvPr id="5" name="Slide Number Placeholder 4"/>
          <p:cNvSpPr>
            <a:spLocks noGrp="1"/>
          </p:cNvSpPr>
          <p:nvPr>
            <p:ph type="sldNum" sz="quarter" idx="12"/>
          </p:nvPr>
        </p:nvSpPr>
        <p:spPr/>
        <p:txBody>
          <a:bodyPr/>
          <a:lstStyle/>
          <a:p>
            <a:fld id="{E054E103-7B0D-0B4E-910C-F4AE3CB7BC6D}" type="slidenum">
              <a:rPr lang="en-US" smtClean="0">
                <a:solidFill>
                  <a:prstClr val="black">
                    <a:tint val="75000"/>
                  </a:prstClr>
                </a:solidFill>
                <a:latin typeface="Calibri"/>
              </a:rPr>
              <a:t>‹#›</a:t>
            </a:fld>
            <a:endParaRPr lang="en-US">
              <a:solidFill>
                <a:prstClr val="black">
                  <a:tint val="75000"/>
                </a:prstClr>
              </a:solidFill>
              <a:latin typeface="Calibri"/>
            </a:endParaRPr>
          </a:p>
        </p:txBody>
      </p:sp>
    </p:spTree>
    <p:extLst>
      <p:ext uri="{BB962C8B-B14F-4D97-AF65-F5344CB8AC3E}">
        <p14:creationId xmlns:p14="http://schemas.microsoft.com/office/powerpoint/2010/main" val="832359717"/>
      </p:ext>
    </p:extLst>
  </p:cSld>
  <p:clrMapOvr>
    <a:masterClrMapping/>
  </p:clrMapOvr>
  <p:transition>
    <p:fade/>
  </p:transition>
  <p:timing/>
</p:sldLayout>
</file>

<file path=ppt/slideLayouts/slideLayout2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r>
              <a:rPr lang="en-US" smtClean="0">
                <a:latin typeface="Calibri"/>
              </a:rPr>
              <a:t>Personal Energy Management </a:t>
            </a:r>
            <a:endParaRPr lang="en-US">
              <a:latin typeface="Calibri"/>
            </a:endParaRPr>
          </a:p>
        </p:txBody>
      </p:sp>
      <p:sp>
        <p:nvSpPr>
          <p:cNvPr id="3" name="Footer Placeholder 2"/>
          <p:cNvSpPr>
            <a:spLocks noGrp="1"/>
          </p:cNvSpPr>
          <p:nvPr>
            <p:ph type="ftr" sz="quarter" idx="11"/>
          </p:nvPr>
        </p:nvSpPr>
        <p:spPr/>
        <p:txBody>
          <a:bodyPr/>
          <a:lstStyle/>
          <a:p>
            <a:r>
              <a:rPr lang="en-US" smtClean="0">
                <a:solidFill>
                  <a:srgbClr val="1F497D"/>
                </a:solidFill>
                <a:latin typeface="Calibri"/>
              </a:rPr>
              <a:t>WWW.SAMIRGHIA.COM</a:t>
            </a:r>
            <a:endParaRPr lang="en-US">
              <a:solidFill>
                <a:srgbClr val="1F497D"/>
              </a:solidFill>
              <a:latin typeface="Calibri"/>
            </a:endParaRPr>
          </a:p>
        </p:txBody>
      </p:sp>
      <p:sp>
        <p:nvSpPr>
          <p:cNvPr id="4" name="Slide Number Placeholder 3"/>
          <p:cNvSpPr>
            <a:spLocks noGrp="1"/>
          </p:cNvSpPr>
          <p:nvPr>
            <p:ph type="sldNum" sz="quarter" idx="12"/>
          </p:nvPr>
        </p:nvSpPr>
        <p:spPr/>
        <p:txBody>
          <a:bodyPr/>
          <a:lstStyle/>
          <a:p>
            <a:fld id="{E054E103-7B0D-0B4E-910C-F4AE3CB7BC6D}" type="slidenum">
              <a:rPr lang="en-US" smtClean="0">
                <a:solidFill>
                  <a:prstClr val="black">
                    <a:tint val="75000"/>
                  </a:prstClr>
                </a:solidFill>
                <a:latin typeface="Calibri"/>
              </a:r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84192595"/>
      </p:ext>
    </p:extLst>
  </p:cSld>
  <p:clrMapOvr>
    <a:masterClrMapping/>
  </p:clrMapOvr>
  <p:transition>
    <p:fade/>
  </p:transition>
  <p:timing/>
</p:sldLayout>
</file>

<file path=ppt/slideLayouts/slideLayout2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latin typeface="Calibri"/>
              </a:rPr>
              <a:t>Personal Energy Management </a:t>
            </a:r>
            <a:endParaRPr lang="en-US">
              <a:latin typeface="Calibri"/>
            </a:endParaRPr>
          </a:p>
        </p:txBody>
      </p:sp>
      <p:sp>
        <p:nvSpPr>
          <p:cNvPr id="6" name="Footer Placeholder 5"/>
          <p:cNvSpPr>
            <a:spLocks noGrp="1"/>
          </p:cNvSpPr>
          <p:nvPr>
            <p:ph type="ftr" sz="quarter" idx="11"/>
          </p:nvPr>
        </p:nvSpPr>
        <p:spPr/>
        <p:txBody>
          <a:bodyPr/>
          <a:lstStyle/>
          <a:p>
            <a:r>
              <a:rPr lang="en-US" smtClean="0">
                <a:solidFill>
                  <a:srgbClr val="1F497D"/>
                </a:solidFill>
                <a:latin typeface="Calibri"/>
              </a:rPr>
              <a:t>WWW.SAMIRGHIA.COM</a:t>
            </a:r>
            <a:endParaRPr lang="en-US">
              <a:solidFill>
                <a:srgbClr val="1F497D"/>
              </a:solidFill>
              <a:latin typeface="Calibri"/>
            </a:endParaRPr>
          </a:p>
        </p:txBody>
      </p:sp>
      <p:sp>
        <p:nvSpPr>
          <p:cNvPr id="7" name="Slide Number Placeholder 6"/>
          <p:cNvSpPr>
            <a:spLocks noGrp="1"/>
          </p:cNvSpPr>
          <p:nvPr>
            <p:ph type="sldNum" sz="quarter" idx="12"/>
          </p:nvPr>
        </p:nvSpPr>
        <p:spPr/>
        <p:txBody>
          <a:bodyPr/>
          <a:lstStyle/>
          <a:p>
            <a:fld id="{E054E103-7B0D-0B4E-910C-F4AE3CB7BC6D}" type="slidenum">
              <a:rPr lang="en-US" smtClean="0">
                <a:solidFill>
                  <a:prstClr val="black">
                    <a:tint val="75000"/>
                  </a:prstClr>
                </a:solidFill>
                <a:latin typeface="Calibri"/>
              </a:r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61127519"/>
      </p:ext>
    </p:extLst>
  </p:cSld>
  <p:clrMapOvr>
    <a:masterClrMapping/>
  </p:clrMapOvr>
  <p:transition>
    <p:fade/>
  </p:transition>
  <p:timing/>
</p:sldLayout>
</file>

<file path=ppt/slideLayouts/slideLayout2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latin typeface="Calibri"/>
              </a:rPr>
              <a:t>Personal Energy Management </a:t>
            </a:r>
            <a:endParaRPr lang="en-US">
              <a:latin typeface="Calibri"/>
            </a:endParaRPr>
          </a:p>
        </p:txBody>
      </p:sp>
      <p:sp>
        <p:nvSpPr>
          <p:cNvPr id="6" name="Footer Placeholder 5"/>
          <p:cNvSpPr>
            <a:spLocks noGrp="1"/>
          </p:cNvSpPr>
          <p:nvPr>
            <p:ph type="ftr" sz="quarter" idx="11"/>
          </p:nvPr>
        </p:nvSpPr>
        <p:spPr/>
        <p:txBody>
          <a:bodyPr/>
          <a:lstStyle/>
          <a:p>
            <a:r>
              <a:rPr lang="en-US" smtClean="0">
                <a:solidFill>
                  <a:srgbClr val="1F497D"/>
                </a:solidFill>
                <a:latin typeface="Calibri"/>
              </a:rPr>
              <a:t>WWW.SAMIRGHIA.COM</a:t>
            </a:r>
            <a:endParaRPr lang="en-US">
              <a:solidFill>
                <a:srgbClr val="1F497D"/>
              </a:solidFill>
              <a:latin typeface="Calibri"/>
            </a:endParaRPr>
          </a:p>
        </p:txBody>
      </p:sp>
      <p:sp>
        <p:nvSpPr>
          <p:cNvPr id="7" name="Slide Number Placeholder 6"/>
          <p:cNvSpPr>
            <a:spLocks noGrp="1"/>
          </p:cNvSpPr>
          <p:nvPr>
            <p:ph type="sldNum" sz="quarter" idx="12"/>
          </p:nvPr>
        </p:nvSpPr>
        <p:spPr/>
        <p:txBody>
          <a:bodyPr/>
          <a:lstStyle/>
          <a:p>
            <a:fld id="{E054E103-7B0D-0B4E-910C-F4AE3CB7BC6D}" type="slidenum">
              <a:rPr lang="en-US" smtClean="0">
                <a:solidFill>
                  <a:prstClr val="black">
                    <a:tint val="75000"/>
                  </a:prstClr>
                </a:solidFill>
                <a:latin typeface="Calibri"/>
              </a:r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96451285"/>
      </p:ext>
    </p:extLst>
  </p:cSld>
  <p:clrMapOvr>
    <a:masterClrMapping/>
  </p:clrMapOvr>
  <p:transition>
    <p:fade/>
  </p:transition>
  <p:timing/>
</p:sldLayout>
</file>

<file path=ppt/slideLayouts/slideLayout2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latin typeface="Calibri"/>
              </a:rPr>
              <a:t>Personal Energy Management </a:t>
            </a:r>
            <a:endParaRPr lang="en-US">
              <a:latin typeface="Calibri"/>
            </a:endParaRPr>
          </a:p>
        </p:txBody>
      </p:sp>
      <p:sp>
        <p:nvSpPr>
          <p:cNvPr id="5" name="Footer Placeholder 4"/>
          <p:cNvSpPr>
            <a:spLocks noGrp="1"/>
          </p:cNvSpPr>
          <p:nvPr>
            <p:ph type="ftr" sz="quarter" idx="11"/>
          </p:nvPr>
        </p:nvSpPr>
        <p:spPr/>
        <p:txBody>
          <a:bodyPr/>
          <a:lstStyle/>
          <a:p>
            <a:r>
              <a:rPr lang="en-US" smtClean="0">
                <a:solidFill>
                  <a:srgbClr val="1F497D"/>
                </a:solidFill>
                <a:latin typeface="Calibri"/>
              </a:rPr>
              <a:t>WWW.SAMIRGHIA.COM</a:t>
            </a:r>
            <a:endParaRPr lang="en-US">
              <a:solidFill>
                <a:srgbClr val="1F497D"/>
              </a:solidFill>
              <a:latin typeface="Calibri"/>
            </a:endParaRPr>
          </a:p>
        </p:txBody>
      </p:sp>
      <p:sp>
        <p:nvSpPr>
          <p:cNvPr id="6" name="Slide Number Placeholder 5"/>
          <p:cNvSpPr>
            <a:spLocks noGrp="1"/>
          </p:cNvSpPr>
          <p:nvPr>
            <p:ph type="sldNum" sz="quarter" idx="12"/>
          </p:nvPr>
        </p:nvSpPr>
        <p:spPr/>
        <p:txBody>
          <a:bodyPr/>
          <a:lstStyle/>
          <a:p>
            <a:fld id="{E054E103-7B0D-0B4E-910C-F4AE3CB7BC6D}" type="slidenum">
              <a:rPr lang="en-US" smtClean="0">
                <a:solidFill>
                  <a:prstClr val="black">
                    <a:tint val="75000"/>
                  </a:prstClr>
                </a:solidFill>
                <a:latin typeface="Calibri"/>
              </a:r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96243704"/>
      </p:ext>
    </p:extLst>
  </p:cSld>
  <p:clrMapOvr>
    <a:masterClrMapping/>
  </p:clrMapOvr>
  <p:transition>
    <p:fade/>
  </p:transition>
  <p:timing/>
</p:sldLayout>
</file>

<file path=ppt/slideLayouts/slideLayout2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latin typeface="Calibri"/>
              </a:rPr>
              <a:t>Personal Energy Management </a:t>
            </a:r>
            <a:endParaRPr lang="en-US">
              <a:latin typeface="Calibri"/>
            </a:endParaRPr>
          </a:p>
        </p:txBody>
      </p:sp>
      <p:sp>
        <p:nvSpPr>
          <p:cNvPr id="5" name="Footer Placeholder 4"/>
          <p:cNvSpPr>
            <a:spLocks noGrp="1"/>
          </p:cNvSpPr>
          <p:nvPr>
            <p:ph type="ftr" sz="quarter" idx="11"/>
          </p:nvPr>
        </p:nvSpPr>
        <p:spPr/>
        <p:txBody>
          <a:bodyPr/>
          <a:lstStyle/>
          <a:p>
            <a:r>
              <a:rPr lang="en-US" smtClean="0">
                <a:solidFill>
                  <a:srgbClr val="1F497D"/>
                </a:solidFill>
                <a:latin typeface="Calibri"/>
              </a:rPr>
              <a:t>WWW.SAMIRGHIA.COM</a:t>
            </a:r>
            <a:endParaRPr lang="en-US">
              <a:solidFill>
                <a:srgbClr val="1F497D"/>
              </a:solidFill>
              <a:latin typeface="Calibri"/>
            </a:endParaRPr>
          </a:p>
        </p:txBody>
      </p:sp>
      <p:sp>
        <p:nvSpPr>
          <p:cNvPr id="6" name="Slide Number Placeholder 5"/>
          <p:cNvSpPr>
            <a:spLocks noGrp="1"/>
          </p:cNvSpPr>
          <p:nvPr>
            <p:ph type="sldNum" sz="quarter" idx="12"/>
          </p:nvPr>
        </p:nvSpPr>
        <p:spPr/>
        <p:txBody>
          <a:bodyPr/>
          <a:lstStyle/>
          <a:p>
            <a:fld id="{E054E103-7B0D-0B4E-910C-F4AE3CB7BC6D}" type="slidenum">
              <a:rPr lang="en-US" smtClean="0">
                <a:solidFill>
                  <a:prstClr val="black">
                    <a:tint val="75000"/>
                  </a:prstClr>
                </a:solidFill>
                <a:latin typeface="Calibri"/>
              </a:r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59679405"/>
      </p:ext>
    </p:extLst>
  </p:cSld>
  <p:clrMapOvr>
    <a:masterClrMapping/>
  </p:clrMapOvr>
  <p:transition>
    <p:fade/>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slideLayout" Target="../slideLayouts/slideLayout14.xml" /><Relationship Id="rId15" Type="http://schemas.openxmlformats.org/officeDocument/2006/relationships/slideLayout" Target="../slideLayouts/slideLayout15.xml" /><Relationship Id="rId16" Type="http://schemas.openxmlformats.org/officeDocument/2006/relationships/slideLayout" Target="../slideLayouts/slideLayout16.xml" /><Relationship Id="rId17"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7.xml" /><Relationship Id="rId10" Type="http://schemas.openxmlformats.org/officeDocument/2006/relationships/slideLayout" Target="../slideLayouts/slideLayout26.xml" /><Relationship Id="rId11" Type="http://schemas.openxmlformats.org/officeDocument/2006/relationships/slideLayout" Target="../slideLayouts/slideLayout27.xml" /><Relationship Id="rId12" Type="http://schemas.openxmlformats.org/officeDocument/2006/relationships/theme" Target="../theme/theme2.xml" /><Relationship Id="rId2" Type="http://schemas.openxmlformats.org/officeDocument/2006/relationships/slideLayout" Target="../slideLayouts/slideLayout18.xml" /><Relationship Id="rId3" Type="http://schemas.openxmlformats.org/officeDocument/2006/relationships/slideLayout" Target="../slideLayouts/slideLayout19.xml" /><Relationship Id="rId4" Type="http://schemas.openxmlformats.org/officeDocument/2006/relationships/slideLayout" Target="../slideLayouts/slideLayout20.xml" /><Relationship Id="rId5" Type="http://schemas.openxmlformats.org/officeDocument/2006/relationships/slideLayout" Target="../slideLayouts/slideLayout21.xml" /><Relationship Id="rId6" Type="http://schemas.openxmlformats.org/officeDocument/2006/relationships/slideLayout" Target="../slideLayouts/slideLayout22.xml" /><Relationship Id="rId7" Type="http://schemas.openxmlformats.org/officeDocument/2006/relationships/slideLayout" Target="../slideLayouts/slideLayout23.xml" /><Relationship Id="rId8" Type="http://schemas.openxmlformats.org/officeDocument/2006/relationships/slideLayout" Target="../slideLayouts/slideLayout24.xml" /><Relationship Id="rId9" Type="http://schemas.openxmlformats.org/officeDocument/2006/relationships/slideLayout" Target="../slideLayouts/slideLayout25.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Ref idx="1002">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345141"/>
            <a:ext cx="8229600" cy="1143000"/>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739775" y="2770094"/>
            <a:ext cx="7662864" cy="326716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100" b="1">
                <a:solidFill>
                  <a:srgbClr val="000090"/>
                </a:solidFill>
              </a:defRPr>
            </a:lvl1pPr>
          </a:lstStyle>
          <a:p>
            <a:r>
              <a:rPr lang="en-US" smtClean="0">
                <a:latin typeface="Calibri"/>
              </a:rPr>
              <a:t>Spirituality for Lawyers</a:t>
            </a:r>
            <a:endParaRPr lang="en-US">
              <a:latin typeface="Calibri"/>
            </a:endParaRPr>
          </a:p>
        </p:txBody>
      </p:sp>
      <p:sp>
        <p:nvSpPr>
          <p:cNvPr id="5" name="Footer Placeholder 4"/>
          <p:cNvSpPr>
            <a:spLocks noGrp="1"/>
          </p:cNvSpPr>
          <p:nvPr>
            <p:ph type="ftr" sz="quarter" idx="3"/>
          </p:nvPr>
        </p:nvSpPr>
        <p:spPr>
          <a:xfrm>
            <a:off x="5789613" y="6356350"/>
            <a:ext cx="2895600" cy="365125"/>
          </a:xfrm>
          <a:prstGeom prst="rect">
            <a:avLst/>
          </a:prstGeom>
        </p:spPr>
        <p:txBody>
          <a:bodyPr vert="horz" lIns="91440" tIns="45720" rIns="91440" bIns="45720" rtlCol="0" anchor="ctr"/>
          <a:lstStyle>
            <a:lvl1pPr algn="r">
              <a:defRPr sz="1100" b="1">
                <a:solidFill>
                  <a:srgbClr val="000090"/>
                </a:solidFill>
              </a:defRPr>
            </a:lvl1pPr>
          </a:lstStyle>
          <a:p>
            <a:r>
              <a:rPr lang="en-US" err="1" smtClean="0">
                <a:latin typeface="Calibri"/>
              </a:rPr>
              <a:t>www.samirghia.com</a:t>
            </a:r>
            <a:endParaRPr lang="en-US" smtClean="0">
              <a:latin typeface="Calibri"/>
            </a:endParaRPr>
          </a:p>
        </p:txBody>
      </p:sp>
      <p:sp>
        <p:nvSpPr>
          <p:cNvPr id="6" name="Slide Number Placeholder 5"/>
          <p:cNvSpPr>
            <a:spLocks noGrp="1"/>
          </p:cNvSpPr>
          <p:nvPr>
            <p:ph type="sldNum" sz="quarter" idx="4"/>
          </p:nvPr>
        </p:nvSpPr>
        <p:spPr>
          <a:xfrm>
            <a:off x="4305300" y="6356350"/>
            <a:ext cx="533400" cy="365125"/>
          </a:xfrm>
          <a:prstGeom prst="rect">
            <a:avLst/>
          </a:prstGeom>
        </p:spPr>
        <p:txBody>
          <a:bodyPr vert="horz" lIns="91440" tIns="45720" rIns="91440" bIns="45720" rtlCol="0" anchor="ctr"/>
          <a:lstStyle>
            <a:lvl1pPr algn="ctr">
              <a:defRPr sz="1100" b="1">
                <a:solidFill>
                  <a:schemeClr val="tx1">
                    <a:lumMod val="50000"/>
                    <a:lumOff val="50000"/>
                  </a:schemeClr>
                </a:solidFill>
              </a:defRPr>
            </a:lvl1pPr>
          </a:lstStyle>
          <a:p>
            <a:endParaRPr lang="en-US">
              <a:solidFill>
                <a:prstClr val="black">
                  <a:tint val="75000"/>
                </a:prstClr>
              </a:solidFill>
              <a:latin typeface="Calibri"/>
            </a:endParaRPr>
          </a:p>
        </p:txBody>
      </p:sp>
    </p:spTree>
  </p:cSld>
  <p:clrMap bg1="lt1" tx1="dk1" bg2="lt2" tx2="dk2" accent1="accent1" accent2="accent2" accent3="accent3" accent4="accent4" accent5="accent5" accent6="accent6" hlink="hlink" folHlink="folHlink"/>
  <p:sldLayoutIdLst>
    <p:sldLayoutId id="2147483942" r:id="rId1"/>
    <p:sldLayoutId id="2147483940" r:id="rId2"/>
    <p:sldLayoutId id="2147483941"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 id="2147483951" r:id="rId12"/>
    <p:sldLayoutId id="2147483952" r:id="rId13"/>
    <p:sldLayoutId id="2147483953" r:id="rId14"/>
    <p:sldLayoutId id="2147483954" r:id="rId15"/>
    <p:sldLayoutId id="2147483955" r:id="rId16"/>
  </p:sldLayoutIdLst>
  <p:transition>
    <p:fade/>
  </p:transition>
  <p:timing/>
  <p:hf hdr="0"/>
  <p:txStyles>
    <p:titleStyle>
      <a:lvl1pPr algn="ctr" defTabSz="914400" rtl="0" eaLnBrk="1" latinLnBrk="0" hangingPunct="1">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2000"/>
        </a:spcBef>
        <a:buClr>
          <a:schemeClr val="accent1"/>
        </a:buClr>
        <a:buSzPct val="90000"/>
        <a:buFont typeface="Wingdings"/>
        <a:buChar char="Ø"/>
        <a:defRPr sz="2200" kern="1200">
          <a:solidFill>
            <a:schemeClr val="tx1">
              <a:lumMod val="65000"/>
              <a:lumOff val="35000"/>
            </a:schemeClr>
          </a:solidFill>
          <a:latin typeface="Avenir Book"/>
          <a:ea typeface="+mn-ea"/>
          <a:cs typeface="Avenir Book"/>
        </a:defRPr>
      </a:lvl1pPr>
      <a:lvl2pPr marL="685800" indent="-336550" algn="l" defTabSz="914400" rtl="0" eaLnBrk="1" latinLnBrk="0" hangingPunct="1">
        <a:spcBef>
          <a:spcPts val="600"/>
        </a:spcBef>
        <a:buClr>
          <a:schemeClr val="accent1">
            <a:lumMod val="60000"/>
            <a:lumOff val="40000"/>
          </a:schemeClr>
        </a:buClr>
        <a:buSzPct val="90000"/>
        <a:buFont typeface="Wingdings"/>
        <a:buChar char="Ø"/>
        <a:defRPr sz="2000" kern="1200">
          <a:solidFill>
            <a:schemeClr val="tx1">
              <a:lumMod val="65000"/>
              <a:lumOff val="35000"/>
            </a:schemeClr>
          </a:solidFill>
          <a:latin typeface="Avenir Book"/>
          <a:ea typeface="+mn-ea"/>
          <a:cs typeface="Avenir Book"/>
        </a:defRPr>
      </a:lvl2pPr>
      <a:lvl3pPr marL="1035050" indent="-349250" algn="l" defTabSz="914400" rtl="0" eaLnBrk="1" latinLnBrk="0" hangingPunct="1">
        <a:spcBef>
          <a:spcPts val="600"/>
        </a:spcBef>
        <a:buClr>
          <a:schemeClr val="accent1"/>
        </a:buClr>
        <a:buSzPct val="90000"/>
        <a:buFont typeface="Wingdings"/>
        <a:buChar char="Ø"/>
        <a:defRPr sz="1800" kern="1200">
          <a:solidFill>
            <a:schemeClr val="tx1">
              <a:lumMod val="65000"/>
              <a:lumOff val="35000"/>
            </a:schemeClr>
          </a:solidFill>
          <a:latin typeface="Avenir Book"/>
          <a:ea typeface="+mn-ea"/>
          <a:cs typeface="Avenir Book"/>
        </a:defRPr>
      </a:lvl3pPr>
      <a:lvl4pPr marL="1371600" indent="-336550" algn="l" defTabSz="914400" rtl="0" eaLnBrk="1" latinLnBrk="0" hangingPunct="1">
        <a:spcBef>
          <a:spcPts val="600"/>
        </a:spcBef>
        <a:buClr>
          <a:schemeClr val="accent1">
            <a:lumMod val="60000"/>
            <a:lumOff val="40000"/>
          </a:schemeClr>
        </a:buClr>
        <a:buSzPct val="90000"/>
        <a:buFont typeface="Wingdings"/>
        <a:buChar char="Ø"/>
        <a:defRPr sz="1800" kern="1200">
          <a:solidFill>
            <a:schemeClr val="tx1">
              <a:lumMod val="65000"/>
              <a:lumOff val="35000"/>
            </a:schemeClr>
          </a:solidFill>
          <a:latin typeface="Avenir Book"/>
          <a:ea typeface="+mn-ea"/>
          <a:cs typeface="Avenir Book"/>
        </a:defRPr>
      </a:lvl4pPr>
      <a:lvl5pPr marL="1720850" indent="-349250" algn="l" defTabSz="914400" rtl="0" eaLnBrk="1" latinLnBrk="0" hangingPunct="1">
        <a:spcBef>
          <a:spcPts val="600"/>
        </a:spcBef>
        <a:buClr>
          <a:schemeClr val="accent1"/>
        </a:buClr>
        <a:buSzPct val="90000"/>
        <a:buFont typeface="Wingdings"/>
        <a:buChar char="Ø"/>
        <a:defRPr sz="1800" kern="1200">
          <a:solidFill>
            <a:schemeClr val="tx1">
              <a:lumMod val="65000"/>
              <a:lumOff val="35000"/>
            </a:schemeClr>
          </a:solidFill>
          <a:latin typeface="Avenir Book"/>
          <a:ea typeface="+mn-ea"/>
          <a:cs typeface="Avenir Book"/>
        </a:defRPr>
      </a:lvl5pPr>
      <a:lvl6pPr marL="2055813" indent="-344488" algn="l" defTabSz="914400" rtl="0" eaLnBrk="1" latinLnBrk="0" hangingPunct="1">
        <a:spcBef>
          <a:spcPct val="20000"/>
        </a:spcBef>
        <a:buClr>
          <a:schemeClr val="accent1">
            <a:lumMod val="60000"/>
            <a:lumOff val="40000"/>
          </a:schemeClr>
        </a:buClr>
        <a:buSzPct val="90000"/>
        <a:buFont typeface="Wingdings" pitchFamily="2" charset="2"/>
        <a:buChar char=""/>
        <a:defRPr lang="en-US" sz="1800" kern="120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SzPct val="90000"/>
        <a:buFont typeface="Wingdings" pitchFamily="2" charset="2"/>
        <a:buChar char=""/>
        <a:defRPr lang="en-US" sz="1800" kern="120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60000"/>
            <a:lumOff val="40000"/>
          </a:schemeClr>
        </a:buClr>
        <a:buSzPct val="90000"/>
        <a:buFont typeface="Wingdings" pitchFamily="2" charset="2"/>
        <a:buChar char=""/>
        <a:defRPr lang="en-US" sz="1800" kern="120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SzPct val="90000"/>
        <a:buFont typeface="Wingdings" pitchFamily="2" charset="2"/>
        <a:buChar char=""/>
        <a:defRPr lang="en-US" sz="1800" kern="120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gradFill flip="none" rotWithShape="1">
          <a:gsLst>
            <a:gs pos="9000">
              <a:schemeClr val="accent1">
                <a:lumMod val="60000"/>
                <a:lumOff val="40000"/>
                <a:alpha val="67000"/>
              </a:schemeClr>
            </a:gs>
            <a:gs pos="100000">
              <a:schemeClr val="accent1">
                <a:alpha val="67000"/>
              </a:schemeClr>
            </a:gs>
            <a:gs pos="20000">
              <a:schemeClr val="accent1">
                <a:lumMod val="60000"/>
                <a:lumOff val="40000"/>
                <a:alpha val="67000"/>
              </a:schemeClr>
            </a:gs>
            <a:gs pos="74000">
              <a:schemeClr val="accent1">
                <a:lumMod val="60000"/>
                <a:lumOff val="40000"/>
                <a:alpha val="67000"/>
              </a:schemeClr>
            </a:gs>
            <a:gs pos="95000">
              <a:schemeClr val="accent1">
                <a:alpha val="67000"/>
              </a:schemeClr>
            </a:gs>
            <a:gs pos="87000">
              <a:schemeClr val="accent1">
                <a:alpha val="67000"/>
              </a:schemeClr>
            </a:gs>
            <a:gs pos="98000">
              <a:schemeClr val="accent1">
                <a:alpha val="67000"/>
              </a:schemeClr>
            </a:gs>
          </a:gsLst>
          <a:path path="circle">
            <a:fillToRect l="50000" t="50000" r="50000" b="50000"/>
          </a:path>
        </a:gradFill>
        <a:effectLst/>
      </p:bgPr>
    </p:bg>
    <p:spTree>
      <p:nvGrpSpPr>
        <p:cNvPr id="1" name=""/>
        <p:cNvGrpSpPr/>
        <p:nvPr/>
      </p:nvGrpSpPr>
      <p:grpSpPr>
        <a:xfrm>
          <a:off x="0" y="0"/>
          <a:ext cx="0" cy="0"/>
        </a:xfrm>
      </p:grpSpPr>
      <p:sp>
        <p:nvSpPr>
          <p:cNvPr id="2" name="Title Placeholder 1"/>
          <p:cNvSpPr>
            <a:spLocks noGrp="1"/>
          </p:cNvSpPr>
          <p:nvPr>
            <p:ph type="title"/>
          </p:nvPr>
        </p:nvSpPr>
        <p:spPr>
          <a:xfrm>
            <a:off x="0" y="0"/>
            <a:ext cx="9144000" cy="1212273"/>
          </a:xfrm>
          <a:prstGeom prst="rect">
            <a:avLst/>
          </a:prstGeom>
          <a:solidFill>
            <a:schemeClr val="accent1">
              <a:lumMod val="75000"/>
            </a:schemeClr>
          </a:solidFill>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1">
                <a:solidFill>
                  <a:srgbClr val="1F497D"/>
                </a:solidFill>
              </a:defRPr>
            </a:lvl1pPr>
          </a:lstStyle>
          <a:p>
            <a:r>
              <a:rPr lang="en-US" smtClean="0">
                <a:latin typeface="Calibri"/>
              </a:rPr>
              <a:t>Personal Energy Management </a:t>
            </a:r>
            <a:endParaRPr lang="en-US">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1">
                <a:solidFill>
                  <a:schemeClr val="tx2"/>
                </a:solidFill>
              </a:defRPr>
            </a:lvl1pPr>
          </a:lstStyle>
          <a:p>
            <a:r>
              <a:rPr lang="en-US" smtClean="0">
                <a:solidFill>
                  <a:srgbClr val="1F497D"/>
                </a:solidFill>
                <a:latin typeface="Calibri"/>
              </a:rPr>
              <a:t>WWW.SAMIRGHIA.COM</a:t>
            </a:r>
            <a:endParaRPr lang="en-US" smtClean="0">
              <a:solidFill>
                <a:srgbClr val="1F497D"/>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199248336"/>
      </p:ext>
    </p:extLst>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 id="2147483966" r:id="rId10"/>
    <p:sldLayoutId id="2147483967" r:id="rId11"/>
  </p:sldLayoutIdLst>
  <p:transition>
    <p:fade/>
  </p:transition>
  <p:timing/>
  <p:hf hdr="0"/>
  <p:txStyles>
    <p:titleStyle>
      <a:lvl1pPr algn="l" defTabSz="457200" rtl="0" eaLnBrk="1" latinLnBrk="0" hangingPunct="1">
        <a:spcBef>
          <a:spcPct val="0"/>
        </a:spcBef>
        <a:buNone/>
        <a:defRPr sz="4400" b="1" i="0" kern="1200">
          <a:solidFill>
            <a:schemeClr val="bg1"/>
          </a:solidFill>
          <a:latin typeface="Avenir Heavy"/>
          <a:ea typeface="+mj-ea"/>
          <a:cs typeface="Avenir Heavy"/>
        </a:defRPr>
      </a:lvl1pPr>
    </p:titleStyle>
    <p:bodyStyle>
      <a:lvl1pPr marL="457200" indent="-457200" algn="l" defTabSz="457200" rtl="0" eaLnBrk="1" latinLnBrk="0" hangingPunct="1">
        <a:spcBef>
          <a:spcPct val="20000"/>
        </a:spcBef>
        <a:buFont typeface="Wingdings"/>
        <a:buChar char="Ø"/>
        <a:defRPr sz="3200" kern="1200">
          <a:solidFill>
            <a:schemeClr val="tx1"/>
          </a:solidFill>
          <a:latin typeface="Avenir Light"/>
          <a:ea typeface="+mn-ea"/>
          <a:cs typeface="Avenir Light"/>
        </a:defRPr>
      </a:lvl1pPr>
      <a:lvl2pPr marL="914400" indent="-457200" algn="l" defTabSz="457200" rtl="0" eaLnBrk="1" latinLnBrk="0" hangingPunct="1">
        <a:spcBef>
          <a:spcPct val="20000"/>
        </a:spcBef>
        <a:buFont typeface="Wingdings"/>
        <a:buChar char="Ø"/>
        <a:defRPr sz="2800" kern="1200">
          <a:solidFill>
            <a:schemeClr val="tx1"/>
          </a:solidFill>
          <a:latin typeface="Avenir Light"/>
          <a:ea typeface="+mn-ea"/>
          <a:cs typeface="Avenir Light"/>
        </a:defRPr>
      </a:lvl2pPr>
      <a:lvl3pPr marL="1257300" indent="-342900" algn="l" defTabSz="457200" rtl="0" eaLnBrk="1" latinLnBrk="0" hangingPunct="1">
        <a:spcBef>
          <a:spcPct val="20000"/>
        </a:spcBef>
        <a:buFont typeface="Wingdings"/>
        <a:buChar char="Ø"/>
        <a:defRPr sz="2400" kern="1200">
          <a:solidFill>
            <a:schemeClr val="tx1"/>
          </a:solidFill>
          <a:latin typeface="Avenir Light"/>
          <a:ea typeface="+mn-ea"/>
          <a:cs typeface="Avenir Light"/>
        </a:defRPr>
      </a:lvl3pPr>
      <a:lvl4pPr marL="1714500" indent="-342900" algn="l" defTabSz="457200" rtl="0" eaLnBrk="1" latinLnBrk="0" hangingPunct="1">
        <a:spcBef>
          <a:spcPct val="20000"/>
        </a:spcBef>
        <a:buFont typeface="Wingdings"/>
        <a:buChar char="Ø"/>
        <a:defRPr sz="2000" kern="1200">
          <a:solidFill>
            <a:schemeClr val="tx1"/>
          </a:solidFill>
          <a:latin typeface="Avenir Light"/>
          <a:ea typeface="+mn-ea"/>
          <a:cs typeface="Avenir Light"/>
        </a:defRPr>
      </a:lvl4pPr>
      <a:lvl5pPr marL="2171700" indent="-342900" algn="l" defTabSz="457200" rtl="0" eaLnBrk="1" latinLnBrk="0" hangingPunct="1">
        <a:spcBef>
          <a:spcPct val="20000"/>
        </a:spcBef>
        <a:buFont typeface="Wingdings"/>
        <a:buChar char="Ø"/>
        <a:defRPr sz="2000" kern="1200">
          <a:solidFill>
            <a:schemeClr val="tx1"/>
          </a:solidFill>
          <a:latin typeface="Avenir Light"/>
          <a:ea typeface="+mn-ea"/>
          <a:cs typeface="Avenir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2.xml" /><Relationship Id="rId3" Type="http://schemas.openxmlformats.org/officeDocument/2006/relationships/image" Target="../media/image8.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3.xml" /><Relationship Id="rId3" Type="http://schemas.openxmlformats.org/officeDocument/2006/relationships/image" Target="../media/image9.jpeg" /><Relationship Id="rId4" Type="http://schemas.openxmlformats.org/officeDocument/2006/relationships/image" Target="../media/image10.jpeg" /><Relationship Id="rId5" Type="http://schemas.openxmlformats.org/officeDocument/2006/relationships/image" Target="../media/image11.jpeg" /><Relationship Id="rId6" Type="http://schemas.openxmlformats.org/officeDocument/2006/relationships/image" Target="../media/image12.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notesSlide" Target="../notesSlides/notesSlide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notesSlide" Target="../notesSlides/notesSlide8.xml" /><Relationship Id="rId3" Type="http://schemas.openxmlformats.org/officeDocument/2006/relationships/image" Target="../media/image13.jpeg" /><Relationship Id="rId4" Type="http://schemas.openxmlformats.org/officeDocument/2006/relationships/image" Target="../media/image14.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9.xml" /><Relationship Id="rId3" Type="http://schemas.openxmlformats.org/officeDocument/2006/relationships/image" Target="../media/image15.png" /><Relationship Id="rId4" Type="http://schemas.openxmlformats.org/officeDocument/2006/relationships/image" Target="../media/image16.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11.xml" /><Relationship Id="rId3" Type="http://schemas.openxmlformats.org/officeDocument/2006/relationships/image" Target="../media/image17.jpeg" /><Relationship Id="rId4" Type="http://schemas.openxmlformats.org/officeDocument/2006/relationships/image" Target="../media/image18.jpeg" /><Relationship Id="rId5" Type="http://schemas.openxmlformats.org/officeDocument/2006/relationships/image" Target="../media/image19.png" /><Relationship Id="rId6" Type="http://schemas.openxmlformats.org/officeDocument/2006/relationships/image" Target="../media/image20.jpeg" /><Relationship Id="rId7" Type="http://schemas.openxmlformats.org/officeDocument/2006/relationships/image" Target="../media/image21.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14.xml" /><Relationship Id="rId3" Type="http://schemas.openxmlformats.org/officeDocument/2006/relationships/image" Target="../media/image2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15.xml" /><Relationship Id="rId3" Type="http://schemas.openxmlformats.org/officeDocument/2006/relationships/image" Target="../media/image23.jpeg" /><Relationship Id="rId4" Type="http://schemas.openxmlformats.org/officeDocument/2006/relationships/image" Target="../media/image24.jpeg" /><Relationship Id="rId5" Type="http://schemas.openxmlformats.org/officeDocument/2006/relationships/image" Target="../media/image25.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notesSlide" Target="../notesSlides/notesSlide16.xml" /><Relationship Id="rId3" Type="http://schemas.openxmlformats.org/officeDocument/2006/relationships/image" Target="../media/image26.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17.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18.xml" /><Relationship Id="rId3" Type="http://schemas.openxmlformats.org/officeDocument/2006/relationships/image" Target="../media/image27.jpeg" /><Relationship Id="rId4" Type="http://schemas.openxmlformats.org/officeDocument/2006/relationships/image" Target="../media/image28.jpe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19.xml" /><Relationship Id="rId3" Type="http://schemas.openxmlformats.org/officeDocument/2006/relationships/image" Target="../media/image27.jpeg" /><Relationship Id="rId4" Type="http://schemas.openxmlformats.org/officeDocument/2006/relationships/image" Target="../media/image28.jpe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20.xml" /><Relationship Id="rId3" Type="http://schemas.openxmlformats.org/officeDocument/2006/relationships/image" Target="../media/image29.png" /><Relationship Id="rId4" Type="http://schemas.openxmlformats.org/officeDocument/2006/relationships/image" Target="../media/image30.jpeg" /><Relationship Id="rId5" Type="http://schemas.openxmlformats.org/officeDocument/2006/relationships/image" Target="../media/image31.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21.xml" /><Relationship Id="rId3" Type="http://schemas.openxmlformats.org/officeDocument/2006/relationships/image" Target="../media/image32.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22.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23.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24.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25.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26.xml" /><Relationship Id="rId3" Type="http://schemas.openxmlformats.org/officeDocument/2006/relationships/image" Target="../media/image29.png" /><Relationship Id="rId4" Type="http://schemas.openxmlformats.org/officeDocument/2006/relationships/image" Target="../media/image30.jpeg" /><Relationship Id="rId5" Type="http://schemas.openxmlformats.org/officeDocument/2006/relationships/image" Target="../media/image31.pn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27.xml" /><Relationship Id="rId3" Type="http://schemas.openxmlformats.org/officeDocument/2006/relationships/image" Target="../media/image33.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28.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9.xml" /><Relationship Id="rId3" Type="http://schemas.openxmlformats.org/officeDocument/2006/relationships/image" Target="../media/image34.jpe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30.xml" /><Relationship Id="rId3" Type="http://schemas.openxmlformats.org/officeDocument/2006/relationships/image" Target="../media/image35.jpeg" /><Relationship Id="rId4" Type="http://schemas.openxmlformats.org/officeDocument/2006/relationships/image" Target="../media/image36.jpe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31.xml" /><Relationship Id="rId3" Type="http://schemas.openxmlformats.org/officeDocument/2006/relationships/image" Target="../media/image32.jpe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32.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33.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34.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35.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36.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37.xml" /><Relationship Id="rId3" Type="http://schemas.openxmlformats.org/officeDocument/2006/relationships/image" Target="../media/image27.jpeg" /><Relationship Id="rId4" Type="http://schemas.openxmlformats.org/officeDocument/2006/relationships/image" Target="../media/image28.jpe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38.xml" /><Relationship Id="rId3" Type="http://schemas.openxmlformats.org/officeDocument/2006/relationships/image" Target="../media/image27.jpeg" /><Relationship Id="rId4" Type="http://schemas.openxmlformats.org/officeDocument/2006/relationships/image" Target="../media/image28.jpe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39.xml" /><Relationship Id="rId3" Type="http://schemas.openxmlformats.org/officeDocument/2006/relationships/image" Target="../media/image37.pn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40.xml" /><Relationship Id="rId3" Type="http://schemas.openxmlformats.org/officeDocument/2006/relationships/image" Target="../media/image38.png"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41.xml" /><Relationship Id="rId3" Type="http://schemas.openxmlformats.org/officeDocument/2006/relationships/image" Target="../media/image39.png"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42.xml" /><Relationship Id="rId3" Type="http://schemas.openxmlformats.org/officeDocument/2006/relationships/image" Target="../media/image40.png"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43.xml" /><Relationship Id="rId3" Type="http://schemas.openxmlformats.org/officeDocument/2006/relationships/image" Target="../media/image41.pn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44.xml" /><Relationship Id="rId3" Type="http://schemas.openxmlformats.org/officeDocument/2006/relationships/image" Target="../media/image42.png"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45.xml" /><Relationship Id="rId3" Type="http://schemas.openxmlformats.org/officeDocument/2006/relationships/image" Target="../media/image43.png"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46.xml" /><Relationship Id="rId3" Type="http://schemas.openxmlformats.org/officeDocument/2006/relationships/image" Target="../media/image44.jpeg" /><Relationship Id="rId4" Type="http://schemas.openxmlformats.org/officeDocument/2006/relationships/image" Target="../media/image45.jpeg" /><Relationship Id="rId5" Type="http://schemas.openxmlformats.org/officeDocument/2006/relationships/image" Target="../media/image46.png" /><Relationship Id="rId6" Type="http://schemas.openxmlformats.org/officeDocument/2006/relationships/image" Target="../media/image47.jpeg"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47.xml" /><Relationship Id="rId3" Type="http://schemas.openxmlformats.org/officeDocument/2006/relationships/image" Target="../media/image48.jpeg" /><Relationship Id="rId4" Type="http://schemas.openxmlformats.org/officeDocument/2006/relationships/image" Target="../media/image49.jpeg" /><Relationship Id="rId5" Type="http://schemas.openxmlformats.org/officeDocument/2006/relationships/image" Target="../media/image50.jpeg"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48.xml" /><Relationship Id="rId3" Type="http://schemas.openxmlformats.org/officeDocument/2006/relationships/image" Target="../media/image51.jpeg" /><Relationship Id="rId4" Type="http://schemas.openxmlformats.org/officeDocument/2006/relationships/image" Target="../media/image52.jpeg" /><Relationship Id="rId5" Type="http://schemas.openxmlformats.org/officeDocument/2006/relationships/image" Target="../media/image53.png"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49.xml" /><Relationship Id="rId3" Type="http://schemas.openxmlformats.org/officeDocument/2006/relationships/image" Target="../media/image44.jpeg" /><Relationship Id="rId4" Type="http://schemas.openxmlformats.org/officeDocument/2006/relationships/image" Target="../media/image45.jpeg" /><Relationship Id="rId5" Type="http://schemas.openxmlformats.org/officeDocument/2006/relationships/image" Target="../media/image46.png" /><Relationship Id="rId6" Type="http://schemas.openxmlformats.org/officeDocument/2006/relationships/image" Target="../media/image47.jpeg" /><Relationship Id="rId7" Type="http://schemas.openxmlformats.org/officeDocument/2006/relationships/image" Target="../media/image54.jpeg"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50.xml" /></Relationships>
</file>

<file path=ppt/slides/_rels/slide51.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51.xml" /></Relationships>
</file>

<file path=ppt/slides/_rels/slide52.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52.xml" /></Relationships>
</file>

<file path=ppt/slides/_rels/slide53.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53.xml" /><Relationship Id="rId3" Type="http://schemas.openxmlformats.org/officeDocument/2006/relationships/image" Target="../media/image55.png" /><Relationship Id="rId4" Type="http://schemas.openxmlformats.org/officeDocument/2006/relationships/image" Target="../media/image56.jpeg" /></Relationships>
</file>

<file path=ppt/slides/_rels/slide54.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54.xml" /><Relationship Id="rId3" Type="http://schemas.openxmlformats.org/officeDocument/2006/relationships/image" Target="../media/image57.jpeg" /><Relationship Id="rId4" Type="http://schemas.openxmlformats.org/officeDocument/2006/relationships/image" Target="../media/image58.jpeg" /></Relationships>
</file>

<file path=ppt/slides/_rels/slide55.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55.xml" /><Relationship Id="rId3" Type="http://schemas.openxmlformats.org/officeDocument/2006/relationships/image" Target="../media/image59.jpeg" /><Relationship Id="rId4" Type="http://schemas.openxmlformats.org/officeDocument/2006/relationships/image" Target="../media/image60.jpeg" /><Relationship Id="rId5" Type="http://schemas.openxmlformats.org/officeDocument/2006/relationships/image" Target="../media/image61.png" /></Relationships>
</file>

<file path=ppt/slides/_rels/slide56.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56.xml" /><Relationship Id="rId3" Type="http://schemas.openxmlformats.org/officeDocument/2006/relationships/image" Target="../media/image62.png" /><Relationship Id="rId4" Type="http://schemas.openxmlformats.org/officeDocument/2006/relationships/image" Target="../media/image63.jpeg" /><Relationship Id="rId5" Type="http://schemas.openxmlformats.org/officeDocument/2006/relationships/image" Target="../media/image64.jpeg" /></Relationships>
</file>

<file path=ppt/slides/_rels/slide57.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57.xml" /><Relationship Id="rId3" Type="http://schemas.openxmlformats.org/officeDocument/2006/relationships/image" Target="../media/image65.png" /><Relationship Id="rId4" Type="http://schemas.openxmlformats.org/officeDocument/2006/relationships/image" Target="../media/image66.jpeg" /><Relationship Id="rId5" Type="http://schemas.openxmlformats.org/officeDocument/2006/relationships/image" Target="../media/image67.jpeg" /></Relationships>
</file>

<file path=ppt/slides/_rels/slide58.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58.xml" /><Relationship Id="rId3" Type="http://schemas.openxmlformats.org/officeDocument/2006/relationships/image" Target="../media/image68.jpeg" /><Relationship Id="rId4" Type="http://schemas.openxmlformats.org/officeDocument/2006/relationships/image" Target="../media/image69.jpeg" /></Relationships>
</file>

<file path=ppt/slides/_rels/slide59.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59.xml" /><Relationship Id="rId3" Type="http://schemas.openxmlformats.org/officeDocument/2006/relationships/image" Target="../media/image70.jpeg" /><Relationship Id="rId4" Type="http://schemas.openxmlformats.org/officeDocument/2006/relationships/image" Target="../media/image71.png" /><Relationship Id="rId5" Type="http://schemas.openxmlformats.org/officeDocument/2006/relationships/image" Target="../media/image72.jpeg" /></Relationships>
</file>

<file path=ppt/slides/_rels/slide60.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60.xml" /><Relationship Id="rId3" Type="http://schemas.openxmlformats.org/officeDocument/2006/relationships/image" Target="../media/image73.jpeg" /><Relationship Id="rId4" Type="http://schemas.openxmlformats.org/officeDocument/2006/relationships/image" Target="../media/image74.jpeg" /><Relationship Id="rId5" Type="http://schemas.openxmlformats.org/officeDocument/2006/relationships/image" Target="../media/image75.jpeg" /><Relationship Id="rId6" Type="http://schemas.openxmlformats.org/officeDocument/2006/relationships/image" Target="../media/image76.jpeg" /></Relationships>
</file>

<file path=ppt/slides/_rels/slide61.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61.xml" /><Relationship Id="rId3" Type="http://schemas.openxmlformats.org/officeDocument/2006/relationships/image" Target="../media/image77.jpeg" /><Relationship Id="rId4" Type="http://schemas.openxmlformats.org/officeDocument/2006/relationships/image" Target="../media/image78.jpeg" /></Relationships>
</file>

<file path=ppt/slides/_rels/slide62.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62.xml" /><Relationship Id="rId3" Type="http://schemas.openxmlformats.org/officeDocument/2006/relationships/image" Target="../media/image79.jpeg" /><Relationship Id="rId4" Type="http://schemas.openxmlformats.org/officeDocument/2006/relationships/image" Target="../media/image80.jpeg" /><Relationship Id="rId5" Type="http://schemas.openxmlformats.org/officeDocument/2006/relationships/image" Target="../media/image81.png" /><Relationship Id="rId6" Type="http://schemas.openxmlformats.org/officeDocument/2006/relationships/image" Target="../media/image77.jpeg" /></Relationships>
</file>

<file path=ppt/slides/_rels/slide63.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63.xml" /><Relationship Id="rId3" Type="http://schemas.openxmlformats.org/officeDocument/2006/relationships/image" Target="../media/image82.png" /><Relationship Id="rId4" Type="http://schemas.openxmlformats.org/officeDocument/2006/relationships/image" Target="../media/image83.png" /></Relationships>
</file>

<file path=ppt/slides/_rels/slide64.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64.xml" /><Relationship Id="rId3" Type="http://schemas.openxmlformats.org/officeDocument/2006/relationships/image" Target="../media/image84.png" /><Relationship Id="rId4" Type="http://schemas.openxmlformats.org/officeDocument/2006/relationships/image" Target="../media/image85.jpeg" /><Relationship Id="rId5" Type="http://schemas.openxmlformats.org/officeDocument/2006/relationships/image" Target="../media/image86.jpeg" /><Relationship Id="rId6" Type="http://schemas.openxmlformats.org/officeDocument/2006/relationships/image" Target="../media/image87.png" /></Relationships>
</file>

<file path=ppt/slides/_rels/slide65.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65.xml" /><Relationship Id="rId3" Type="http://schemas.openxmlformats.org/officeDocument/2006/relationships/image" Target="../media/image84.png" /><Relationship Id="rId4" Type="http://schemas.openxmlformats.org/officeDocument/2006/relationships/image" Target="../media/image88.png" /><Relationship Id="rId5" Type="http://schemas.openxmlformats.org/officeDocument/2006/relationships/image" Target="../media/image89.jpeg" /></Relationships>
</file>

<file path=ppt/slides/_rels/slide66.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66.xml" /><Relationship Id="rId3" Type="http://schemas.openxmlformats.org/officeDocument/2006/relationships/image" Target="../media/image90.jpeg" /><Relationship Id="rId4" Type="http://schemas.openxmlformats.org/officeDocument/2006/relationships/image" Target="../media/image91.jpeg" /><Relationship Id="rId5" Type="http://schemas.openxmlformats.org/officeDocument/2006/relationships/image" Target="../media/image92.jpeg" /><Relationship Id="rId6" Type="http://schemas.openxmlformats.org/officeDocument/2006/relationships/image" Target="../media/image93.jpeg" /></Relationships>
</file>

<file path=ppt/slides/_rels/slide67.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67.xml" /><Relationship Id="rId3" Type="http://schemas.openxmlformats.org/officeDocument/2006/relationships/image" Target="../media/image94.jpeg" /><Relationship Id="rId4" Type="http://schemas.openxmlformats.org/officeDocument/2006/relationships/image" Target="../media/image95.jpeg" /><Relationship Id="rId5" Type="http://schemas.openxmlformats.org/officeDocument/2006/relationships/image" Target="../media/image96.jpeg" /></Relationships>
</file>

<file path=ppt/slides/_rels/slide68.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68.xml" /><Relationship Id="rId3" Type="http://schemas.openxmlformats.org/officeDocument/2006/relationships/image" Target="../media/image97.jpeg" /><Relationship Id="rId4" Type="http://schemas.openxmlformats.org/officeDocument/2006/relationships/image" Target="../media/image98.jpeg" /><Relationship Id="rId5" Type="http://schemas.openxmlformats.org/officeDocument/2006/relationships/image" Target="../media/image99.jpeg" /></Relationships>
</file>

<file path=ppt/slides/_rels/slide69.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69.xml" /><Relationship Id="rId3" Type="http://schemas.openxmlformats.org/officeDocument/2006/relationships/image" Target="../media/image100.jpeg" /><Relationship Id="rId4" Type="http://schemas.openxmlformats.org/officeDocument/2006/relationships/image" Target="../media/image101.jpeg" /></Relationships>
</file>

<file path=ppt/slides/_rels/slide70.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70.xml" /><Relationship Id="rId3" Type="http://schemas.openxmlformats.org/officeDocument/2006/relationships/image" Target="../media/image102.jpeg" /><Relationship Id="rId4" Type="http://schemas.openxmlformats.org/officeDocument/2006/relationships/image" Target="../media/image103.png" /><Relationship Id="rId5" Type="http://schemas.openxmlformats.org/officeDocument/2006/relationships/image" Target="../media/image104.jpeg" /></Relationships>
</file>

<file path=ppt/slides/_rels/slide71.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71.xml" /><Relationship Id="rId3" Type="http://schemas.openxmlformats.org/officeDocument/2006/relationships/image" Target="../media/image105.jpeg" /><Relationship Id="rId4" Type="http://schemas.openxmlformats.org/officeDocument/2006/relationships/image" Target="../media/image106.jpeg" /><Relationship Id="rId5" Type="http://schemas.openxmlformats.org/officeDocument/2006/relationships/image" Target="../media/image107.jpeg" /><Relationship Id="rId6" Type="http://schemas.openxmlformats.org/officeDocument/2006/relationships/image" Target="../media/image108.jpeg" /></Relationships>
</file>

<file path=ppt/slides/_rels/slide72.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72.xml" /><Relationship Id="rId3" Type="http://schemas.openxmlformats.org/officeDocument/2006/relationships/image" Target="../media/image27.jpeg" /><Relationship Id="rId4" Type="http://schemas.openxmlformats.org/officeDocument/2006/relationships/image" Target="../media/image28.jpeg" /></Relationships>
</file>

<file path=ppt/slides/_rels/slide73.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73.xml" /><Relationship Id="rId3" Type="http://schemas.openxmlformats.org/officeDocument/2006/relationships/image" Target="../media/image27.jpeg" /><Relationship Id="rId4" Type="http://schemas.openxmlformats.org/officeDocument/2006/relationships/image" Target="../media/image28.jpeg" /></Relationships>
</file>

<file path=ppt/slides/_rels/slide74.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74.xml" /><Relationship Id="rId3" Type="http://schemas.openxmlformats.org/officeDocument/2006/relationships/image" Target="../media/image109.jpeg" /><Relationship Id="rId4" Type="http://schemas.openxmlformats.org/officeDocument/2006/relationships/image" Target="../media/image110.png" /><Relationship Id="rId5" Type="http://schemas.openxmlformats.org/officeDocument/2006/relationships/image" Target="../media/image111.jpeg" /></Relationships>
</file>

<file path=ppt/slides/_rels/slide75.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75.xml" /><Relationship Id="rId3" Type="http://schemas.openxmlformats.org/officeDocument/2006/relationships/image" Target="../media/image112.jpeg" /></Relationships>
</file>

<file path=ppt/slides/_rels/slide76.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76.xml" /><Relationship Id="rId3" Type="http://schemas.openxmlformats.org/officeDocument/2006/relationships/image" Target="../media/image113.jpeg" /></Relationships>
</file>

<file path=ppt/slides/_rels/slide7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7.xml" /></Relationships>
</file>

<file path=ppt/slides/_rels/slide78.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78.xml" /><Relationship Id="rId3" Type="http://schemas.openxmlformats.org/officeDocument/2006/relationships/image" Target="../media/image114.png" /><Relationship Id="rId4" Type="http://schemas.openxmlformats.org/officeDocument/2006/relationships/image" Target="../media/image115.png" /><Relationship Id="rId5" Type="http://schemas.openxmlformats.org/officeDocument/2006/relationships/image" Target="../media/image116.png" /><Relationship Id="rId6" Type="http://schemas.openxmlformats.org/officeDocument/2006/relationships/image" Target="../media/image117.jpeg" /></Relationships>
</file>

<file path=ppt/slides/_rels/slide7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9.xml" /></Relationships>
</file>

<file path=ppt/slides/_rels/slide80.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80.xml" /><Relationship Id="rId3" Type="http://schemas.openxmlformats.org/officeDocument/2006/relationships/image" Target="../media/image118.png" /><Relationship Id="rId4" Type="http://schemas.openxmlformats.org/officeDocument/2006/relationships/image" Target="../media/image119.jpeg" /><Relationship Id="rId5" Type="http://schemas.openxmlformats.org/officeDocument/2006/relationships/image" Target="../media/image120.png" /></Relationships>
</file>

<file path=ppt/slides/_rels/slide81.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81.xml" /><Relationship Id="rId3" Type="http://schemas.openxmlformats.org/officeDocument/2006/relationships/image" Target="../media/image121.png" /></Relationships>
</file>

<file path=ppt/slides/_rels/slide82.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82.xml" /><Relationship Id="rId3" Type="http://schemas.openxmlformats.org/officeDocument/2006/relationships/image" Target="../media/image122.jpeg" /><Relationship Id="rId4" Type="http://schemas.openxmlformats.org/officeDocument/2006/relationships/image" Target="../media/image123.jpeg" /><Relationship Id="rId5" Type="http://schemas.openxmlformats.org/officeDocument/2006/relationships/image" Target="../media/image124.jpeg" /><Relationship Id="rId6" Type="http://schemas.openxmlformats.org/officeDocument/2006/relationships/image" Target="../media/image125.jpeg" /></Relationships>
</file>

<file path=ppt/slides/_rels/slide83.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83.xml" /><Relationship Id="rId3" Type="http://schemas.openxmlformats.org/officeDocument/2006/relationships/image" Target="../media/image126.jpeg" /><Relationship Id="rId4" Type="http://schemas.openxmlformats.org/officeDocument/2006/relationships/image" Target="../media/image127.jpeg" /></Relationships>
</file>

<file path=ppt/slides/_rels/slide84.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84.xml" /><Relationship Id="rId3" Type="http://schemas.openxmlformats.org/officeDocument/2006/relationships/image" Target="../media/image128.jpeg"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a:xfrm>
            <a:off x="685800" y="1054641"/>
            <a:ext cx="7772400" cy="1082974"/>
          </a:xfrm>
        </p:spPr>
        <p:txBody>
          <a:bodyPr/>
          <a:lstStyle/>
          <a:p>
            <a:r>
              <a:rPr lang="en-US" smtClean="0"/>
              <a:t>Spirituality for Lawyers</a:t>
            </a:r>
            <a:endParaRPr lang="en-US"/>
          </a:p>
        </p:txBody>
      </p:sp>
      <p:sp>
        <p:nvSpPr>
          <p:cNvPr id="3" name="Subtitle 2"/>
          <p:cNvSpPr>
            <a:spLocks noGrp="1"/>
          </p:cNvSpPr>
          <p:nvPr>
            <p:ph type="subTitle" idx="1"/>
          </p:nvPr>
        </p:nvSpPr>
        <p:spPr>
          <a:xfrm>
            <a:off x="1371599" y="2562891"/>
            <a:ext cx="6985713" cy="816496"/>
          </a:xfrm>
        </p:spPr>
        <p:txBody>
          <a:bodyPr>
            <a:normAutofit/>
          </a:bodyPr>
          <a:lstStyle/>
          <a:p>
            <a:r>
              <a:rPr lang="en-US" sz="2400" smtClean="0"/>
              <a:t>A Game Plan for a Profession </a:t>
            </a:r>
          </a:p>
          <a:p>
            <a:r>
              <a:rPr lang="en-US" sz="2400" smtClean="0"/>
              <a:t>that is Silently Suffering</a:t>
            </a:r>
            <a:endParaRPr lang="en-US" sz="2400"/>
          </a:p>
        </p:txBody>
      </p:sp>
      <p:sp>
        <p:nvSpPr>
          <p:cNvPr id="4" name="TextBox 3"/>
          <p:cNvSpPr txBox="1"/>
          <p:nvPr/>
        </p:nvSpPr>
        <p:spPr>
          <a:xfrm>
            <a:off x="3719507" y="3995803"/>
            <a:ext cx="1872290" cy="1477328"/>
          </a:xfrm>
          <a:prstGeom prst="rect">
            <a:avLst/>
          </a:prstGeom>
          <a:noFill/>
        </p:spPr>
        <p:txBody>
          <a:bodyPr wrap="none" rtlCol="0">
            <a:spAutoFit/>
          </a:bodyPr>
          <a:lstStyle/>
          <a:p>
            <a:pPr algn="ctr"/>
            <a:r>
              <a:rPr lang="en-US" smtClean="0">
                <a:solidFill>
                  <a:schemeClr val="bg1"/>
                </a:solidFill>
              </a:rPr>
              <a:t>Samir Ghia, Esq.</a:t>
            </a:r>
          </a:p>
          <a:p>
            <a:pPr algn="ctr"/>
            <a:endParaRPr lang="en-US" smtClean="0">
              <a:solidFill>
                <a:schemeClr val="bg1"/>
              </a:solidFill>
            </a:endParaRPr>
          </a:p>
          <a:p>
            <a:pPr algn="ctr"/>
            <a:r>
              <a:rPr lang="en-US" smtClean="0">
                <a:solidFill>
                  <a:schemeClr val="bg1"/>
                </a:solidFill>
              </a:rPr>
              <a:t>May 29, 2019</a:t>
            </a:r>
          </a:p>
          <a:p>
            <a:pPr algn="ctr"/>
            <a:endParaRPr lang="en-US">
              <a:solidFill>
                <a:schemeClr val="bg1"/>
              </a:solidFill>
            </a:endParaRPr>
          </a:p>
          <a:p>
            <a:pPr algn="ctr"/>
            <a:r>
              <a:rPr lang="en-US" smtClean="0">
                <a:solidFill>
                  <a:schemeClr val="bg1"/>
                </a:solidFill>
              </a:rPr>
              <a:t>The Florida Bar</a:t>
            </a:r>
            <a:endParaRPr lang="en-US">
              <a:solidFill>
                <a:schemeClr val="bg1"/>
              </a:solidFill>
            </a:endParaRPr>
          </a:p>
        </p:txBody>
      </p:sp>
    </p:spTree>
    <p:extLst>
      <p:ext uri="{BB962C8B-B14F-4D97-AF65-F5344CB8AC3E}">
        <p14:creationId xmlns:p14="http://schemas.microsoft.com/office/powerpoint/2010/main" val="1147072769"/>
      </p:ext>
    </p:extLst>
  </p:cSld>
  <p:clrMapOvr>
    <a:masterClrMapping/>
  </p:clrMapOvr>
  <p:transition>
    <p:fade/>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Overview</a:t>
            </a:r>
            <a:endParaRPr lang="en-US"/>
          </a:p>
        </p:txBody>
      </p:sp>
      <p:sp>
        <p:nvSpPr>
          <p:cNvPr id="3" name="Content Placeholder 2"/>
          <p:cNvSpPr>
            <a:spLocks noGrp="1"/>
          </p:cNvSpPr>
          <p:nvPr>
            <p:ph idx="1"/>
          </p:nvPr>
        </p:nvSpPr>
        <p:spPr>
          <a:xfrm>
            <a:off x="739775" y="2664952"/>
            <a:ext cx="7662864" cy="3778570"/>
          </a:xfrm>
          <a:ln>
            <a:noFill/>
          </a:ln>
        </p:spPr>
        <p:txBody>
          <a:bodyPr>
            <a:normAutofit/>
          </a:bodyPr>
          <a:lstStyle/>
          <a:p>
            <a:pPr>
              <a:buFont typeface="Wingdings"/>
              <a:buChar char="Ø"/>
            </a:pPr>
            <a:r>
              <a:rPr lang="en-US" smtClean="0">
                <a:solidFill>
                  <a:srgbClr val="000000"/>
                </a:solidFill>
              </a:rPr>
              <a:t>Why you’re here: what I think I know about you</a:t>
            </a:r>
          </a:p>
          <a:p>
            <a:pPr>
              <a:buFont typeface="Wingdings"/>
              <a:buChar char="Ø"/>
            </a:pPr>
            <a:r>
              <a:rPr lang="en-US" smtClean="0">
                <a:solidFill>
                  <a:srgbClr val="000000"/>
                </a:solidFill>
              </a:rPr>
              <a:t>How we got here: genesis &amp; challenge of the webinar</a:t>
            </a:r>
          </a:p>
          <a:p>
            <a:pPr>
              <a:buFont typeface="Wingdings"/>
              <a:buChar char="Ø"/>
            </a:pPr>
            <a:r>
              <a:rPr lang="en-US" u="sng" smtClean="0">
                <a:solidFill>
                  <a:srgbClr val="FF0000"/>
                </a:solidFill>
              </a:rPr>
              <a:t>Theory</a:t>
            </a:r>
            <a:r>
              <a:rPr lang="en-US" smtClean="0"/>
              <a:t>: </a:t>
            </a:r>
            <a:r>
              <a:rPr lang="en-US" u="sng" smtClean="0">
                <a:solidFill>
                  <a:srgbClr val="000000"/>
                </a:solidFill>
              </a:rPr>
              <a:t>Spirituality is the Solution to the Problem</a:t>
            </a:r>
          </a:p>
          <a:p>
            <a:pPr>
              <a:buFont typeface="Wingdings"/>
              <a:buChar char="Ø"/>
            </a:pPr>
            <a:r>
              <a:rPr lang="en-US" smtClean="0">
                <a:solidFill>
                  <a:schemeClr val="tx1"/>
                </a:solidFill>
              </a:rPr>
              <a:t>Why this matters / What’s the impact </a:t>
            </a:r>
          </a:p>
          <a:p>
            <a:pPr>
              <a:buFont typeface="Wingdings"/>
              <a:buChar char="Ø"/>
            </a:pPr>
            <a:r>
              <a:rPr lang="en-US" smtClean="0">
                <a:solidFill>
                  <a:schemeClr val="tx1"/>
                </a:solidFill>
              </a:rPr>
              <a:t>Spirituality Tools &amp; Strategies</a:t>
            </a:r>
          </a:p>
          <a:p>
            <a:pPr>
              <a:buFont typeface="Wingdings"/>
              <a:buChar char="Ø"/>
            </a:pPr>
            <a:r>
              <a:rPr lang="en-US" smtClean="0">
                <a:solidFill>
                  <a:schemeClr val="tx1"/>
                </a:solidFill>
              </a:rPr>
              <a:t>Conclusion</a:t>
            </a:r>
            <a:endParaRPr lang="en-US">
              <a:solidFill>
                <a:schemeClr val="tx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t="14219" r="37013" b="0"/>
          <a:stretch>
            <a:fillRect/>
          </a:stretch>
        </p:blipFill>
        <p:spPr>
          <a:xfrm flipH="1">
            <a:off x="6408589" y="4538684"/>
            <a:ext cx="2160621" cy="1471269"/>
          </a:xfrm>
          <a:prstGeom prst="rect">
            <a:avLst/>
          </a:prstGeom>
        </p:spPr>
      </p:pic>
    </p:spTree>
    <p:extLst>
      <p:ext uri="{BB962C8B-B14F-4D97-AF65-F5344CB8AC3E}">
        <p14:creationId xmlns:p14="http://schemas.microsoft.com/office/powerpoint/2010/main" val="44924987"/>
      </p:ext>
    </p:extLst>
  </p:cSld>
  <p:clrMapOvr>
    <a:masterClrMapping/>
  </p:clrMapOvr>
  <p:transition>
    <p:fade/>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showMasterSp="0">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Why You’re Here</a:t>
            </a:r>
            <a:endParaRPr lang="en-US"/>
          </a:p>
        </p:txBody>
      </p:sp>
      <p:sp>
        <p:nvSpPr>
          <p:cNvPr id="3" name="Content Placeholder 2"/>
          <p:cNvSpPr>
            <a:spLocks noGrp="1"/>
          </p:cNvSpPr>
          <p:nvPr>
            <p:ph idx="1"/>
          </p:nvPr>
        </p:nvSpPr>
        <p:spPr>
          <a:xfrm>
            <a:off x="457200" y="2303332"/>
            <a:ext cx="5128269" cy="4437086"/>
          </a:xfrm>
        </p:spPr>
        <p:txBody>
          <a:bodyPr>
            <a:normAutofit/>
          </a:bodyPr>
          <a:lstStyle/>
          <a:p>
            <a:r>
              <a:rPr lang="en-US" smtClean="0"/>
              <a:t>Curious </a:t>
            </a:r>
          </a:p>
          <a:p>
            <a:pPr lvl="1"/>
            <a:r>
              <a:rPr lang="en-US" smtClean="0"/>
              <a:t>What </a:t>
            </a:r>
            <a:r>
              <a:rPr lang="en-US"/>
              <a:t>do spirituality and lawyers have to do with each other? </a:t>
            </a:r>
            <a:endParaRPr lang="en-US" smtClean="0"/>
          </a:p>
          <a:p>
            <a:pPr lvl="1"/>
            <a:r>
              <a:rPr lang="en-US" smtClean="0"/>
              <a:t>What </a:t>
            </a:r>
            <a:r>
              <a:rPr lang="en-US"/>
              <a:t>could this possibly be about?</a:t>
            </a:r>
            <a:endParaRPr lang="en-US" sz="3800"/>
          </a:p>
          <a:p>
            <a:r>
              <a:rPr lang="en-US"/>
              <a:t>Cynical / </a:t>
            </a:r>
            <a:r>
              <a:rPr lang="en-US" smtClean="0"/>
              <a:t>Skeptical</a:t>
            </a:r>
          </a:p>
          <a:p>
            <a:r>
              <a:rPr lang="en-US" smtClean="0"/>
              <a:t>Self</a:t>
            </a:r>
            <a:r>
              <a:rPr lang="en-US"/>
              <a:t>-</a:t>
            </a:r>
            <a:r>
              <a:rPr lang="en-US" smtClean="0"/>
              <a:t>recognition</a:t>
            </a:r>
          </a:p>
          <a:p>
            <a:pPr lvl="1"/>
            <a:r>
              <a:rPr lang="en-US" smtClean="0"/>
              <a:t>In the title</a:t>
            </a:r>
          </a:p>
          <a:p>
            <a:pPr lvl="1"/>
            <a:r>
              <a:rPr lang="en-US" smtClean="0"/>
              <a:t>In the subtitle</a:t>
            </a:r>
          </a:p>
          <a:p>
            <a:pPr lvl="1"/>
            <a:r>
              <a:rPr lang="en-US" smtClean="0"/>
              <a:t>The truth of who you are </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l="13619" r="10098"/>
          <a:stretch>
            <a:fillRect/>
          </a:stretch>
        </p:blipFill>
        <p:spPr>
          <a:xfrm>
            <a:off x="4068574" y="5237486"/>
            <a:ext cx="2292981" cy="1502932"/>
          </a:xfrm>
          <a:prstGeom prst="rect">
            <a:avLst/>
          </a:prstGeom>
        </p:spPr>
      </p:pic>
      <p:pic>
        <p:nvPicPr>
          <p:cNvPr id="7" name="Picture 6"/>
          <p:cNvPicPr>
            <a:picLocks noChangeAspect="1"/>
          </p:cNvPicPr>
          <p:nvPr/>
        </p:nvPicPr>
        <p:blipFill>
          <a:blip r:embed="rId4">
            <a:alphaModFix amt="75000"/>
            <a:extLst>
              <a:ext uri="{28A0092B-C50C-407E-A947-70E740481C1C}">
                <a14:useLocalDpi xmlns:a14="http://schemas.microsoft.com/office/drawing/2010/main" val="0"/>
              </a:ext>
            </a:extLst>
          </a:blip>
          <a:srcRect r="19171"/>
          <a:stretch>
            <a:fillRect/>
          </a:stretch>
        </p:blipFill>
        <p:spPr>
          <a:xfrm flipH="1">
            <a:off x="5844163" y="1361172"/>
            <a:ext cx="3000651" cy="1898236"/>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761784" y="3468685"/>
            <a:ext cx="2504708" cy="1845071"/>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6923" y="5389627"/>
            <a:ext cx="2350380" cy="1350791"/>
          </a:xfrm>
          <a:prstGeom prst="rect">
            <a:avLst/>
          </a:prstGeom>
        </p:spPr>
      </p:pic>
    </p:spTree>
    <p:extLst>
      <p:ext uri="{BB962C8B-B14F-4D97-AF65-F5344CB8AC3E}">
        <p14:creationId xmlns:p14="http://schemas.microsoft.com/office/powerpoint/2010/main" val="438570352"/>
      </p:ext>
    </p:extLst>
  </p:cSld>
  <p:clrMapOvr>
    <a:masterClrMapping/>
  </p:clrMapOvr>
  <p:transition>
    <p:fade/>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p:txBody>
          <a:bodyPr/>
          <a:lstStyle/>
          <a:p>
            <a:r>
              <a:rPr lang="en-US" smtClean="0"/>
              <a:t>The Genesis</a:t>
            </a:r>
            <a:endParaRPr lang="en-US"/>
          </a:p>
        </p:txBody>
      </p:sp>
    </p:spTree>
    <p:extLst>
      <p:ext uri="{BB962C8B-B14F-4D97-AF65-F5344CB8AC3E}">
        <p14:creationId xmlns:p14="http://schemas.microsoft.com/office/powerpoint/2010/main" val="2905540344"/>
      </p:ext>
    </p:extLst>
  </p:cSld>
  <p:clrMapOvr>
    <a:masterClrMapping/>
  </p:clrMapOvr>
  <p:transition>
    <p:fade/>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a:xfrm>
            <a:off x="685800" y="478118"/>
            <a:ext cx="7772400" cy="2916246"/>
          </a:xfrm>
        </p:spPr>
        <p:txBody>
          <a:bodyPr>
            <a:normAutofit fontScale="90000"/>
          </a:bodyPr>
          <a:lstStyle/>
          <a:p>
            <a:pPr algn="ctr"/>
            <a:r>
              <a:rPr lang="en-US" u="sng" smtClean="0"/>
              <a:t>Personal Energy Management </a:t>
            </a:r>
            <a:br>
              <a:rPr lang="en-US" u="sng" smtClean="0"/>
            </a:br>
            <a:r>
              <a:rPr lang="en-US" u="sng" smtClean="0"/>
              <a:t>for Lawyers</a:t>
            </a:r>
            <a:br>
              <a:rPr lang="en-US" u="sng"/>
            </a:br>
            <a:br>
              <a:rPr lang="en-US" u="sng" smtClean="0"/>
            </a:br>
            <a:r>
              <a:rPr lang="en-US" sz="3200" smtClean="0">
                <a:solidFill>
                  <a:srgbClr val="FFFF00"/>
                </a:solidFill>
              </a:rPr>
              <a:t>How to Kill it at Your Law Firm </a:t>
            </a:r>
            <a:br>
              <a:rPr lang="en-US" sz="3200" smtClean="0">
                <a:solidFill>
                  <a:srgbClr val="FFFF00"/>
                </a:solidFill>
              </a:rPr>
            </a:br>
            <a:r>
              <a:rPr lang="en-US" sz="3200" smtClean="0">
                <a:solidFill>
                  <a:srgbClr val="FFFF00"/>
                </a:solidFill>
              </a:rPr>
              <a:t>(Without It Killing You)</a:t>
            </a:r>
            <a:endParaRPr lang="en-US" sz="3200">
              <a:solidFill>
                <a:srgbClr val="FFFF00"/>
              </a:solidFill>
            </a:endParaRPr>
          </a:p>
        </p:txBody>
      </p:sp>
      <p:sp>
        <p:nvSpPr>
          <p:cNvPr id="3" name="Subtitle 2"/>
          <p:cNvSpPr>
            <a:spLocks noGrp="1"/>
          </p:cNvSpPr>
          <p:nvPr>
            <p:ph type="subTitle" idx="1"/>
          </p:nvPr>
        </p:nvSpPr>
        <p:spPr>
          <a:xfrm>
            <a:off x="1371600" y="3394364"/>
            <a:ext cx="6400800" cy="2978727"/>
          </a:xfrm>
        </p:spPr>
        <p:txBody>
          <a:bodyPr>
            <a:normAutofit fontScale="92500" lnSpcReduction="20000"/>
          </a:bodyPr>
          <a:lstStyle/>
          <a:p>
            <a:endParaRPr lang="en-US" b="1" smtClean="0">
              <a:solidFill>
                <a:srgbClr val="1F497D"/>
              </a:solidFill>
            </a:endParaRPr>
          </a:p>
          <a:p>
            <a:r>
              <a:rPr lang="en-US" smtClean="0">
                <a:solidFill>
                  <a:srgbClr val="1F497D"/>
                </a:solidFill>
              </a:rPr>
              <a:t>The Florida Bar </a:t>
            </a:r>
          </a:p>
          <a:p>
            <a:r>
              <a:rPr lang="en-US" smtClean="0">
                <a:solidFill>
                  <a:srgbClr val="1F497D"/>
                </a:solidFill>
              </a:rPr>
              <a:t>1 General CLE Credit</a:t>
            </a:r>
          </a:p>
          <a:p>
            <a:endParaRPr lang="en-US" b="1">
              <a:solidFill>
                <a:srgbClr val="1F497D"/>
              </a:solidFill>
            </a:endParaRPr>
          </a:p>
          <a:p>
            <a:r>
              <a:rPr lang="en-US" b="1" smtClean="0">
                <a:solidFill>
                  <a:schemeClr val="tx1"/>
                </a:solidFill>
              </a:rPr>
              <a:t>By: Samir Ghia, Esq.</a:t>
            </a:r>
          </a:p>
          <a:p>
            <a:r>
              <a:rPr lang="en-US" b="1" smtClean="0">
                <a:solidFill>
                  <a:schemeClr val="tx1"/>
                </a:solidFill>
              </a:rPr>
              <a:t>May 2, 2018</a:t>
            </a:r>
          </a:p>
          <a:p>
            <a:endParaRPr lang="en-US" b="1">
              <a:solidFill>
                <a:srgbClr val="1F497D"/>
              </a:solidFill>
            </a:endParaRPr>
          </a:p>
          <a:p>
            <a:endParaRPr lang="en-US" b="1">
              <a:solidFill>
                <a:srgbClr val="1F497D"/>
              </a:solidFill>
            </a:endParaRPr>
          </a:p>
          <a:p>
            <a:endParaRPr lang="en-US" b="1">
              <a:solidFill>
                <a:srgbClr val="1F497D"/>
              </a:solidFill>
            </a:endParaRPr>
          </a:p>
        </p:txBody>
      </p:sp>
    </p:spTree>
    <p:extLst>
      <p:ext uri="{BB962C8B-B14F-4D97-AF65-F5344CB8AC3E}">
        <p14:creationId xmlns:p14="http://schemas.microsoft.com/office/powerpoint/2010/main" val="3341582267"/>
      </p:ext>
    </p:extLst>
  </p:cSld>
  <p:clrMapOvr>
    <a:masterClrMapping/>
  </p:clrMapOvr>
  <p:transition>
    <p:fade/>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ABOUT THIS WEBINAR</a:t>
            </a:r>
            <a:endParaRPr lang="en-US"/>
          </a:p>
        </p:txBody>
      </p:sp>
      <p:sp>
        <p:nvSpPr>
          <p:cNvPr id="3" name="Content Placeholder 2"/>
          <p:cNvSpPr>
            <a:spLocks noGrp="1"/>
          </p:cNvSpPr>
          <p:nvPr>
            <p:ph idx="1"/>
          </p:nvPr>
        </p:nvSpPr>
        <p:spPr>
          <a:xfrm>
            <a:off x="457200" y="1600200"/>
            <a:ext cx="8484766" cy="4525963"/>
          </a:xfrm>
        </p:spPr>
        <p:txBody>
          <a:bodyPr>
            <a:normAutofit fontScale="85000" lnSpcReduction="10000"/>
          </a:bodyPr>
          <a:lstStyle/>
          <a:p>
            <a:r>
              <a:rPr lang="en-US" sz="4200" b="1" u="sng" smtClean="0"/>
              <a:t>PERSONAL ENERGY MANAGEMENT</a:t>
            </a:r>
          </a:p>
          <a:p>
            <a:pPr marL="457200" lvl="1" indent="0">
              <a:buNone/>
            </a:pPr>
            <a:endParaRPr lang="en-US"/>
          </a:p>
          <a:p>
            <a:r>
              <a:rPr lang="en-US" u="sng" smtClean="0"/>
              <a:t>WHY</a:t>
            </a:r>
            <a:r>
              <a:rPr lang="en-US" smtClean="0"/>
              <a:t>: THE KEY TO ACHIEVING YOUR GOALS   </a:t>
            </a:r>
            <a:endParaRPr lang="en-US" u="sng" smtClean="0"/>
          </a:p>
          <a:p>
            <a:pPr marL="0" indent="0">
              <a:buNone/>
            </a:pPr>
            <a:endParaRPr lang="en-US" smtClean="0"/>
          </a:p>
          <a:p>
            <a:r>
              <a:rPr lang="en-US" u="sng" smtClean="0"/>
              <a:t>WHAT:</a:t>
            </a:r>
          </a:p>
          <a:p>
            <a:pPr lvl="1"/>
            <a:r>
              <a:rPr lang="en-US" b="1" smtClean="0"/>
              <a:t>SLEEP	</a:t>
            </a:r>
          </a:p>
          <a:p>
            <a:pPr lvl="1"/>
            <a:r>
              <a:rPr lang="en-US" b="1" smtClean="0"/>
              <a:t>MOVEMENT</a:t>
            </a:r>
          </a:p>
          <a:p>
            <a:pPr lvl="1"/>
            <a:r>
              <a:rPr lang="en-US" b="1" smtClean="0"/>
              <a:t>NUTRITION</a:t>
            </a:r>
          </a:p>
          <a:p>
            <a:pPr lvl="1"/>
            <a:r>
              <a:rPr lang="en-US" b="1" smtClean="0"/>
              <a:t>MEDITATION</a:t>
            </a:r>
          </a:p>
          <a:p>
            <a:pPr marL="0" indent="0">
              <a:buNone/>
            </a:pPr>
            <a:r>
              <a:rPr lang="en-US"/>
              <a:t>	</a:t>
            </a:r>
            <a:endParaRPr lang="en-US" smtClean="0"/>
          </a:p>
          <a:p>
            <a:r>
              <a:rPr lang="en-US" u="sng" smtClean="0"/>
              <a:t>HOW:</a:t>
            </a:r>
            <a:r>
              <a:rPr lang="en-US" smtClean="0"/>
              <a:t> TO MAKE A DIFFERENCE </a:t>
            </a:r>
            <a:r>
              <a:rPr lang="en-US" b="1" u="sng" smtClean="0"/>
              <a:t>TODAY </a:t>
            </a:r>
            <a:endParaRPr lang="en-US" b="1" u="sng"/>
          </a:p>
        </p:txBody>
      </p:sp>
      <p:sp>
        <p:nvSpPr>
          <p:cNvPr id="4" name="Date Placeholder 3"/>
          <p:cNvSpPr>
            <a:spLocks noGrp="1"/>
          </p:cNvSpPr>
          <p:nvPr>
            <p:ph type="dt" sz="half" idx="10"/>
          </p:nvPr>
        </p:nvSpPr>
        <p:spPr/>
        <p:txBody>
          <a:bodyPr/>
          <a:lstStyle/>
          <a:p>
            <a:r>
              <a:rPr lang="en-US" smtClean="0"/>
              <a:t>Personal Energy Management </a:t>
            </a:r>
            <a:endParaRPr lang="en-US"/>
          </a:p>
        </p:txBody>
      </p:sp>
      <p:sp>
        <p:nvSpPr>
          <p:cNvPr id="5" name="Footer Placeholder 4"/>
          <p:cNvSpPr>
            <a:spLocks noGrp="1"/>
          </p:cNvSpPr>
          <p:nvPr>
            <p:ph type="ftr" sz="quarter" idx="11"/>
          </p:nvPr>
        </p:nvSpPr>
        <p:spPr/>
        <p:txBody>
          <a:bodyPr/>
          <a:lstStyle/>
          <a:p>
            <a:r>
              <a:rPr lang="en-US" smtClean="0"/>
              <a:t>WWW.SAMIRGHIA.COM</a:t>
            </a:r>
            <a:endParaRPr lang="en-US"/>
          </a:p>
        </p:txBody>
      </p:sp>
      <p:sp>
        <p:nvSpPr>
          <p:cNvPr id="6" name="Slide Number Placeholder 5"/>
          <p:cNvSpPr>
            <a:spLocks noGrp="1"/>
          </p:cNvSpPr>
          <p:nvPr>
            <p:ph type="sldNum" sz="quarter" idx="12"/>
          </p:nvPr>
        </p:nvSpPr>
        <p:spPr/>
        <p:txBody>
          <a:bodyPr/>
          <a:lstStyle/>
          <a:p>
            <a:fld id="{E054E103-7B0D-0B4E-910C-F4AE3CB7BC6D}" type="slidenum">
              <a:rPr lang="en-US" smtClean="0"/>
              <a:t>6</a:t>
            </a:fld>
            <a:endParaRPr lang="en-US"/>
          </a:p>
        </p:txBody>
      </p:sp>
    </p:spTree>
    <p:extLst>
      <p:ext uri="{BB962C8B-B14F-4D97-AF65-F5344CB8AC3E}">
        <p14:creationId xmlns:p14="http://schemas.microsoft.com/office/powerpoint/2010/main" val="2893122178"/>
      </p:ext>
    </p:extLst>
  </p:cSld>
  <p:clrMapOvr>
    <a:masterClrMapping/>
  </p:clrMapOvr>
  <p:transition>
    <p:fade/>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ABOUT THIS WEBINAR</a:t>
            </a:r>
            <a:endParaRPr lang="en-US"/>
          </a:p>
        </p:txBody>
      </p:sp>
      <p:sp>
        <p:nvSpPr>
          <p:cNvPr id="3" name="Content Placeholder 2"/>
          <p:cNvSpPr>
            <a:spLocks noGrp="1"/>
          </p:cNvSpPr>
          <p:nvPr>
            <p:ph idx="1"/>
          </p:nvPr>
        </p:nvSpPr>
        <p:spPr>
          <a:xfrm>
            <a:off x="457200" y="1600200"/>
            <a:ext cx="8484766" cy="4525963"/>
          </a:xfrm>
        </p:spPr>
        <p:txBody>
          <a:bodyPr>
            <a:normAutofit fontScale="85000" lnSpcReduction="10000"/>
          </a:bodyPr>
          <a:lstStyle/>
          <a:p>
            <a:r>
              <a:rPr lang="en-US" sz="4200" b="1" u="sng" smtClean="0"/>
              <a:t>PERSONAL ENERGY MANAGEMENT</a:t>
            </a:r>
          </a:p>
          <a:p>
            <a:pPr marL="457200" lvl="1" indent="0">
              <a:buNone/>
            </a:pPr>
            <a:endParaRPr lang="en-US"/>
          </a:p>
          <a:p>
            <a:r>
              <a:rPr lang="en-US" u="sng" smtClean="0"/>
              <a:t>WHY</a:t>
            </a:r>
            <a:r>
              <a:rPr lang="en-US" smtClean="0"/>
              <a:t>: THE KEY TO ACHIEVING YOUR GOALS   </a:t>
            </a:r>
            <a:endParaRPr lang="en-US" u="sng" smtClean="0"/>
          </a:p>
          <a:p>
            <a:pPr marL="0" indent="0">
              <a:buNone/>
            </a:pPr>
            <a:endParaRPr lang="en-US" smtClean="0"/>
          </a:p>
          <a:p>
            <a:r>
              <a:rPr lang="en-US" u="sng" smtClean="0"/>
              <a:t>WHAT:</a:t>
            </a:r>
          </a:p>
          <a:p>
            <a:pPr lvl="1"/>
            <a:r>
              <a:rPr lang="en-US" b="1" smtClean="0"/>
              <a:t>SLEEP	</a:t>
            </a:r>
          </a:p>
          <a:p>
            <a:pPr lvl="1"/>
            <a:r>
              <a:rPr lang="en-US" b="1" smtClean="0"/>
              <a:t>MOVEMENT</a:t>
            </a:r>
          </a:p>
          <a:p>
            <a:pPr lvl="1"/>
            <a:r>
              <a:rPr lang="en-US" b="1" smtClean="0"/>
              <a:t>NUTRITION</a:t>
            </a:r>
          </a:p>
          <a:p>
            <a:pPr lvl="1"/>
            <a:r>
              <a:rPr lang="en-US" b="1" smtClean="0">
                <a:solidFill>
                  <a:srgbClr val="FF0000"/>
                </a:solidFill>
              </a:rPr>
              <a:t>MEDITATION</a:t>
            </a:r>
          </a:p>
          <a:p>
            <a:pPr marL="0" indent="0">
              <a:buNone/>
            </a:pPr>
            <a:r>
              <a:rPr lang="en-US"/>
              <a:t>	</a:t>
            </a:r>
            <a:endParaRPr lang="en-US" smtClean="0"/>
          </a:p>
          <a:p>
            <a:r>
              <a:rPr lang="en-US" u="sng" smtClean="0"/>
              <a:t>HOW:</a:t>
            </a:r>
            <a:r>
              <a:rPr lang="en-US" smtClean="0"/>
              <a:t> TO MAKE A DIFFERENCE </a:t>
            </a:r>
            <a:r>
              <a:rPr lang="en-US" b="1" u="sng" smtClean="0"/>
              <a:t>TODAY </a:t>
            </a:r>
            <a:endParaRPr lang="en-US" b="1" u="sng"/>
          </a:p>
        </p:txBody>
      </p:sp>
      <p:sp>
        <p:nvSpPr>
          <p:cNvPr id="4" name="Date Placeholder 3"/>
          <p:cNvSpPr>
            <a:spLocks noGrp="1"/>
          </p:cNvSpPr>
          <p:nvPr>
            <p:ph type="dt" sz="half" idx="10"/>
          </p:nvPr>
        </p:nvSpPr>
        <p:spPr/>
        <p:txBody>
          <a:bodyPr/>
          <a:lstStyle/>
          <a:p>
            <a:r>
              <a:rPr lang="en-US" smtClean="0"/>
              <a:t>Personal Energy Management </a:t>
            </a:r>
            <a:endParaRPr lang="en-US"/>
          </a:p>
        </p:txBody>
      </p:sp>
      <p:sp>
        <p:nvSpPr>
          <p:cNvPr id="5" name="Footer Placeholder 4"/>
          <p:cNvSpPr>
            <a:spLocks noGrp="1"/>
          </p:cNvSpPr>
          <p:nvPr>
            <p:ph type="ftr" sz="quarter" idx="11"/>
          </p:nvPr>
        </p:nvSpPr>
        <p:spPr/>
        <p:txBody>
          <a:bodyPr/>
          <a:lstStyle/>
          <a:p>
            <a:r>
              <a:rPr lang="en-US" smtClean="0"/>
              <a:t>WWW.SAMIRGHIA.COM</a:t>
            </a:r>
            <a:endParaRPr lang="en-US"/>
          </a:p>
        </p:txBody>
      </p:sp>
      <p:sp>
        <p:nvSpPr>
          <p:cNvPr id="6" name="Slide Number Placeholder 5"/>
          <p:cNvSpPr>
            <a:spLocks noGrp="1"/>
          </p:cNvSpPr>
          <p:nvPr>
            <p:ph type="sldNum" sz="quarter" idx="12"/>
          </p:nvPr>
        </p:nvSpPr>
        <p:spPr/>
        <p:txBody>
          <a:bodyPr/>
          <a:lstStyle/>
          <a:p>
            <a:fld id="{E054E103-7B0D-0B4E-910C-F4AE3CB7BC6D}" type="slidenum">
              <a:rPr lang="en-US" smtClean="0"/>
              <a:t>7</a:t>
            </a:fld>
            <a:endParaRPr lang="en-US"/>
          </a:p>
        </p:txBody>
      </p:sp>
    </p:spTree>
    <p:extLst>
      <p:ext uri="{BB962C8B-B14F-4D97-AF65-F5344CB8AC3E}">
        <p14:creationId xmlns:p14="http://schemas.microsoft.com/office/powerpoint/2010/main" val="1024121986"/>
      </p:ext>
    </p:extLst>
  </p:cSld>
  <p:clrMapOvr>
    <a:masterClrMapping/>
  </p:clrMapOvr>
  <p:transition>
    <p:fade/>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a:xfrm>
            <a:off x="0" y="0"/>
            <a:ext cx="5193553" cy="1212273"/>
          </a:xfrm>
        </p:spPr>
        <p:txBody>
          <a:bodyPr>
            <a:normAutofit fontScale="90000"/>
          </a:bodyPr>
          <a:lstStyle/>
          <a:p>
            <a:r>
              <a:rPr lang="en-US" smtClean="0"/>
              <a:t>Meditation: INTRO	</a:t>
            </a:r>
            <a:endParaRPr lang="en-US"/>
          </a:p>
        </p:txBody>
      </p:sp>
      <p:sp>
        <p:nvSpPr>
          <p:cNvPr id="3" name="Content Placeholder 2"/>
          <p:cNvSpPr>
            <a:spLocks noGrp="1"/>
          </p:cNvSpPr>
          <p:nvPr>
            <p:ph idx="1"/>
          </p:nvPr>
        </p:nvSpPr>
        <p:spPr>
          <a:xfrm>
            <a:off x="457200" y="1339274"/>
            <a:ext cx="4736354" cy="4557642"/>
          </a:xfrm>
        </p:spPr>
        <p:txBody>
          <a:bodyPr>
            <a:normAutofit fontScale="85000" lnSpcReduction="20000"/>
          </a:bodyPr>
          <a:lstStyle/>
          <a:p>
            <a:r>
              <a:rPr lang="en-US"/>
              <a:t>Ancient </a:t>
            </a:r>
            <a:r>
              <a:rPr lang="en-US" smtClean="0"/>
              <a:t>Practice</a:t>
            </a:r>
          </a:p>
          <a:p>
            <a:endParaRPr lang="en-US" smtClean="0"/>
          </a:p>
          <a:p>
            <a:r>
              <a:rPr lang="en-US" smtClean="0"/>
              <a:t>Not "Religious" </a:t>
            </a:r>
          </a:p>
          <a:p>
            <a:endParaRPr lang="en-US" smtClean="0"/>
          </a:p>
          <a:p>
            <a:r>
              <a:rPr lang="en-US" u="sng" smtClean="0"/>
              <a:t>You can do this</a:t>
            </a:r>
            <a:r>
              <a:rPr lang="en-US" smtClean="0"/>
              <a:t>; it's accessible</a:t>
            </a:r>
          </a:p>
          <a:p>
            <a:endParaRPr lang="en-US" smtClean="0"/>
          </a:p>
          <a:p>
            <a:r>
              <a:rPr lang="en-US" smtClean="0"/>
              <a:t>It's </a:t>
            </a:r>
            <a:r>
              <a:rPr lang="en-US" u="sng" smtClean="0"/>
              <a:t>THE most powerful mind training tool</a:t>
            </a:r>
            <a:r>
              <a:rPr lang="en-US" smtClean="0"/>
              <a:t> on the planet</a:t>
            </a:r>
            <a:endParaRPr lang="en-US" u="sng"/>
          </a:p>
          <a:p>
            <a:endParaRPr lang="en-US" smtClean="0"/>
          </a:p>
          <a:p>
            <a:r>
              <a:rPr lang="en-US" smtClean="0"/>
              <a:t>More important </a:t>
            </a:r>
            <a:r>
              <a:rPr lang="en-US" u="sng" smtClean="0"/>
              <a:t>Now</a:t>
            </a:r>
            <a:r>
              <a:rPr lang="en-US" smtClean="0"/>
              <a:t> than Ever before (distraction, societal discourse, technology, etc.)</a:t>
            </a:r>
          </a:p>
        </p:txBody>
      </p:sp>
      <p:sp>
        <p:nvSpPr>
          <p:cNvPr id="4" name="Date Placeholder 3"/>
          <p:cNvSpPr>
            <a:spLocks noGrp="1"/>
          </p:cNvSpPr>
          <p:nvPr>
            <p:ph type="dt" sz="half" idx="10"/>
          </p:nvPr>
        </p:nvSpPr>
        <p:spPr/>
        <p:txBody>
          <a:bodyPr/>
          <a:lstStyle/>
          <a:p>
            <a:r>
              <a:rPr lang="en-US" smtClean="0"/>
              <a:t>Personal Energy Management </a:t>
            </a:r>
            <a:endParaRPr lang="en-US"/>
          </a:p>
        </p:txBody>
      </p:sp>
      <p:sp>
        <p:nvSpPr>
          <p:cNvPr id="5" name="Footer Placeholder 4"/>
          <p:cNvSpPr>
            <a:spLocks noGrp="1"/>
          </p:cNvSpPr>
          <p:nvPr>
            <p:ph type="ftr" sz="quarter" idx="11"/>
          </p:nvPr>
        </p:nvSpPr>
        <p:spPr/>
        <p:txBody>
          <a:bodyPr/>
          <a:lstStyle/>
          <a:p>
            <a:r>
              <a:rPr lang="en-US" smtClean="0"/>
              <a:t>WWW.SAMIRGHIA.COM</a:t>
            </a:r>
            <a:endParaRPr lang="en-US"/>
          </a:p>
        </p:txBody>
      </p:sp>
      <p:sp>
        <p:nvSpPr>
          <p:cNvPr id="6" name="Slide Number Placeholder 5"/>
          <p:cNvSpPr>
            <a:spLocks noGrp="1"/>
          </p:cNvSpPr>
          <p:nvPr>
            <p:ph type="sldNum" sz="quarter" idx="12"/>
          </p:nvPr>
        </p:nvSpPr>
        <p:spPr/>
        <p:txBody>
          <a:bodyPr/>
          <a:lstStyle/>
          <a:p>
            <a:fld id="{E054E103-7B0D-0B4E-910C-F4AE3CB7BC6D}" type="slidenum">
              <a:rPr lang="en-US" smtClean="0"/>
              <a:t>8</a:t>
            </a:fld>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9400" y="459440"/>
            <a:ext cx="3390497" cy="2256222"/>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59400" y="3458516"/>
            <a:ext cx="3327400" cy="2438400"/>
          </a:xfrm>
          <a:prstGeom prst="rect">
            <a:avLst/>
          </a:prstGeom>
        </p:spPr>
      </p:pic>
    </p:spTree>
    <p:extLst>
      <p:ext uri="{BB962C8B-B14F-4D97-AF65-F5344CB8AC3E}">
        <p14:creationId xmlns:p14="http://schemas.microsoft.com/office/powerpoint/2010/main" val="1739994102"/>
      </p:ext>
    </p:extLst>
  </p:cSld>
  <p:clrMapOvr>
    <a:masterClrMapping/>
  </p:clrMapOvr>
  <p:transition>
    <p:fade/>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7" name="Title 6"/>
          <p:cNvSpPr>
            <a:spLocks noGrp="1"/>
          </p:cNvSpPr>
          <p:nvPr>
            <p:ph type="title"/>
          </p:nvPr>
        </p:nvSpPr>
        <p:spPr/>
        <p:txBody>
          <a:bodyPr>
            <a:normAutofit/>
          </a:bodyPr>
          <a:lstStyle/>
          <a:p>
            <a:r>
              <a:rPr lang="en-US" smtClean="0"/>
              <a:t>Previous Webinar </a:t>
            </a:r>
            <a:endParaRPr lang="en-US"/>
          </a:p>
        </p:txBody>
      </p:sp>
      <p:pic>
        <p:nvPicPr>
          <p:cNvPr id="9" name="Content Placeholder 8"/>
          <p:cNvPicPr>
            <a:picLocks noGrp="1" noChangeAspect="1"/>
          </p:cNvPicPr>
          <p:nvPr>
            <p:ph idx="1"/>
          </p:nvPr>
        </p:nvPicPr>
        <p:blipFill>
          <a:blip r:embed="rId3">
            <a:extLst>
              <a:ext uri="{28A0092B-C50C-407E-A947-70E740481C1C}">
                <a14:useLocalDpi xmlns:a14="http://schemas.microsoft.com/office/drawing/2010/main" val="0"/>
              </a:ext>
            </a:extLst>
          </a:blip>
          <a:srcRect l="-667" r="-209"/>
          <a:stretch>
            <a:fillRect/>
          </a:stretch>
        </p:blipFill>
        <p:spPr>
          <a:xfrm>
            <a:off x="4397822" y="1568177"/>
            <a:ext cx="4547673" cy="5062902"/>
          </a:xfrm>
        </p:spPr>
      </p:pic>
      <p:sp>
        <p:nvSpPr>
          <p:cNvPr id="12" name="TextBox 11"/>
          <p:cNvSpPr txBox="1"/>
          <p:nvPr/>
        </p:nvSpPr>
        <p:spPr>
          <a:xfrm>
            <a:off x="740207" y="5205018"/>
            <a:ext cx="3345672" cy="646331"/>
          </a:xfrm>
          <a:prstGeom prst="rect">
            <a:avLst/>
          </a:prstGeom>
          <a:noFill/>
        </p:spPr>
        <p:txBody>
          <a:bodyPr wrap="square" rtlCol="0">
            <a:spAutoFit/>
          </a:bodyPr>
          <a:lstStyle/>
          <a:p>
            <a:r>
              <a:rPr lang="en-US" smtClean="0"/>
              <a:t>https://www.legalfuel.com/personal-energy-management/</a:t>
            </a:r>
            <a:endParaRPr lang="en-US"/>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294" y="2460622"/>
            <a:ext cx="3180443" cy="1063203"/>
          </a:xfrm>
          <a:prstGeom prst="rect">
            <a:avLst/>
          </a:prstGeom>
        </p:spPr>
      </p:pic>
      <p:sp>
        <p:nvSpPr>
          <p:cNvPr id="14" name="TextBox 13"/>
          <p:cNvSpPr txBox="1"/>
          <p:nvPr/>
        </p:nvSpPr>
        <p:spPr>
          <a:xfrm>
            <a:off x="740207" y="3970789"/>
            <a:ext cx="1595309" cy="646331"/>
          </a:xfrm>
          <a:prstGeom prst="rect">
            <a:avLst/>
          </a:prstGeom>
          <a:noFill/>
        </p:spPr>
        <p:txBody>
          <a:bodyPr wrap="none" rtlCol="0">
            <a:spAutoFit/>
          </a:bodyPr>
          <a:lstStyle/>
          <a:p>
            <a:pPr marL="285750" indent="-285750">
              <a:buFont typeface="Arial"/>
              <a:buChar char="•"/>
            </a:pPr>
            <a:r>
              <a:rPr lang="en-US" smtClean="0"/>
              <a:t>Free</a:t>
            </a:r>
          </a:p>
          <a:p>
            <a:pPr marL="285750" indent="-285750">
              <a:buFont typeface="Arial"/>
              <a:buChar char="•"/>
            </a:pPr>
            <a:r>
              <a:rPr lang="en-US" smtClean="0"/>
              <a:t>1 CLE Credit</a:t>
            </a:r>
            <a:endParaRPr lang="en-US"/>
          </a:p>
        </p:txBody>
      </p:sp>
    </p:spTree>
    <p:extLst>
      <p:ext uri="{BB962C8B-B14F-4D97-AF65-F5344CB8AC3E}">
        <p14:creationId xmlns:p14="http://schemas.microsoft.com/office/powerpoint/2010/main" val="888153861"/>
      </p:ext>
    </p:extLst>
  </p:cSld>
  <p:clrMapOvr>
    <a:masterClrMapping/>
  </p:clrMapOvr>
  <p:transition>
    <p:fade/>
  </p:transition>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p:txBody>
          <a:bodyPr/>
          <a:lstStyle/>
          <a:p>
            <a:r>
              <a:rPr lang="en-US" smtClean="0"/>
              <a:t>The Challenge</a:t>
            </a:r>
            <a:endParaRPr lang="en-US"/>
          </a:p>
        </p:txBody>
      </p:sp>
    </p:spTree>
    <p:extLst>
      <p:ext uri="{BB962C8B-B14F-4D97-AF65-F5344CB8AC3E}">
        <p14:creationId xmlns:p14="http://schemas.microsoft.com/office/powerpoint/2010/main" val="3268715481"/>
      </p:ext>
    </p:extLst>
  </p:cSld>
  <p:clrMapOvr>
    <a:masterClrMapping/>
  </p:clrMapOvr>
  <p:transition>
    <p:fade/>
  </p:transition>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49" y="2427226"/>
            <a:ext cx="3848780" cy="2163564"/>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9952" y="5004485"/>
            <a:ext cx="4140200" cy="1776487"/>
          </a:xfrm>
          <a:prstGeom prst="rect">
            <a:avLst/>
          </a:prstGeom>
        </p:spPr>
      </p:pic>
      <p:sp>
        <p:nvSpPr>
          <p:cNvPr id="2" name="Title 1"/>
          <p:cNvSpPr>
            <a:spLocks noGrp="1"/>
          </p:cNvSpPr>
          <p:nvPr>
            <p:ph type="title"/>
          </p:nvPr>
        </p:nvSpPr>
        <p:spPr>
          <a:xfrm>
            <a:off x="564698" y="402384"/>
            <a:ext cx="8229600" cy="1143000"/>
          </a:xfrm>
        </p:spPr>
        <p:txBody>
          <a:bodyPr>
            <a:normAutofit/>
          </a:bodyPr>
          <a:lstStyle/>
          <a:p>
            <a:r>
              <a:rPr lang="en-US" smtClean="0"/>
              <a:t>Challenge &amp; Growth</a:t>
            </a:r>
            <a:endParaRPr lang="en-US"/>
          </a:p>
        </p:txBody>
      </p:sp>
      <p:sp>
        <p:nvSpPr>
          <p:cNvPr id="4" name="Content Placeholder 3"/>
          <p:cNvSpPr>
            <a:spLocks noGrp="1"/>
          </p:cNvSpPr>
          <p:nvPr>
            <p:ph idx="1"/>
          </p:nvPr>
        </p:nvSpPr>
        <p:spPr>
          <a:xfrm>
            <a:off x="739775" y="2732535"/>
            <a:ext cx="3025216" cy="2234391"/>
          </a:xfrm>
        </p:spPr>
        <p:txBody>
          <a:bodyPr>
            <a:normAutofit/>
          </a:bodyPr>
          <a:lstStyle/>
          <a:p>
            <a:r>
              <a:rPr lang="en-US" smtClean="0"/>
              <a:t>Me</a:t>
            </a:r>
          </a:p>
          <a:p>
            <a:r>
              <a:rPr lang="en-US" smtClean="0"/>
              <a:t>You</a:t>
            </a:r>
          </a:p>
          <a:p>
            <a:r>
              <a:rPr lang="en-US" smtClean="0"/>
              <a:t>The Bar</a:t>
            </a:r>
          </a:p>
          <a:p>
            <a:r>
              <a:rPr lang="en-US" smtClean="0"/>
              <a:t>The Profession</a:t>
            </a:r>
            <a:endParaRPr lang="en-US"/>
          </a:p>
        </p:txBody>
      </p:sp>
      <p:pic>
        <p:nvPicPr>
          <p:cNvPr id="5" name="Picture 4"/>
          <p:cNvPicPr>
            <a:picLocks noChangeAspect="1"/>
          </p:cNvPicPr>
          <p:nvPr/>
        </p:nvPicPr>
        <p:blipFill>
          <a:blip r:embed="rId5">
            <a:alphaModFix amt="61000"/>
            <a:extLst>
              <a:ext uri="{28A0092B-C50C-407E-A947-70E740481C1C}">
                <a14:useLocalDpi xmlns:a14="http://schemas.microsoft.com/office/drawing/2010/main" val="0"/>
              </a:ext>
            </a:extLst>
          </a:blip>
          <a:stretch>
            <a:fillRect/>
          </a:stretch>
        </p:blipFill>
        <p:spPr>
          <a:xfrm>
            <a:off x="5679540" y="2427226"/>
            <a:ext cx="2998514" cy="2464034"/>
          </a:xfrm>
          <a:prstGeom prst="rect">
            <a:avLst/>
          </a:prstGeom>
        </p:spPr>
      </p:pic>
      <p:pic>
        <p:nvPicPr>
          <p:cNvPr id="6" name="Picture 5"/>
          <p:cNvPicPr>
            <a:picLocks noChangeAspect="1"/>
          </p:cNvPicPr>
          <p:nvPr/>
        </p:nvPicPr>
        <p:blipFill>
          <a:blip r:embed="rId6">
            <a:alphaModFix amt="44000"/>
            <a:extLst>
              <a:ext uri="{28A0092B-C50C-407E-A947-70E740481C1C}">
                <a14:useLocalDpi xmlns:a14="http://schemas.microsoft.com/office/drawing/2010/main" val="0"/>
              </a:ext>
            </a:extLst>
          </a:blip>
          <a:stretch>
            <a:fillRect/>
          </a:stretch>
        </p:blipFill>
        <p:spPr>
          <a:xfrm>
            <a:off x="7520464" y="129341"/>
            <a:ext cx="1447493" cy="1939939"/>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6909" y="5320420"/>
            <a:ext cx="4762500" cy="1460552"/>
          </a:xfrm>
          <a:prstGeom prst="rect">
            <a:avLst/>
          </a:prstGeom>
        </p:spPr>
      </p:pic>
    </p:spTree>
    <p:extLst>
      <p:ext uri="{BB962C8B-B14F-4D97-AF65-F5344CB8AC3E}">
        <p14:creationId xmlns:p14="http://schemas.microsoft.com/office/powerpoint/2010/main" val="911321213"/>
      </p:ext>
    </p:extLst>
  </p:cSld>
  <p:clrMapOvr>
    <a:masterClrMapping/>
  </p:clrMapOvr>
  <p:transition>
    <p:fade/>
  </p:transition>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a:xfrm>
            <a:off x="685800" y="1054641"/>
            <a:ext cx="7772400" cy="1082974"/>
          </a:xfrm>
        </p:spPr>
        <p:txBody>
          <a:bodyPr/>
          <a:lstStyle/>
          <a:p>
            <a:r>
              <a:rPr lang="en-US" smtClean="0"/>
              <a:t>Spirituality for Lawyers</a:t>
            </a:r>
            <a:endParaRPr lang="en-US"/>
          </a:p>
        </p:txBody>
      </p:sp>
      <p:sp>
        <p:nvSpPr>
          <p:cNvPr id="3" name="Subtitle 2"/>
          <p:cNvSpPr>
            <a:spLocks noGrp="1"/>
          </p:cNvSpPr>
          <p:nvPr>
            <p:ph type="subTitle" idx="1"/>
          </p:nvPr>
        </p:nvSpPr>
        <p:spPr>
          <a:xfrm>
            <a:off x="1371599" y="2562891"/>
            <a:ext cx="6985713" cy="816496"/>
          </a:xfrm>
        </p:spPr>
        <p:txBody>
          <a:bodyPr>
            <a:normAutofit/>
          </a:bodyPr>
          <a:lstStyle/>
          <a:p>
            <a:r>
              <a:rPr lang="en-US" sz="2400" smtClean="0"/>
              <a:t>A Game Plan for a Profession </a:t>
            </a:r>
          </a:p>
          <a:p>
            <a:r>
              <a:rPr lang="en-US" sz="2400" smtClean="0"/>
              <a:t>that is Silently Suffering</a:t>
            </a:r>
            <a:endParaRPr lang="en-US" sz="2400"/>
          </a:p>
        </p:txBody>
      </p:sp>
      <p:sp>
        <p:nvSpPr>
          <p:cNvPr id="4" name="TextBox 3"/>
          <p:cNvSpPr txBox="1"/>
          <p:nvPr/>
        </p:nvSpPr>
        <p:spPr>
          <a:xfrm>
            <a:off x="3719507" y="3995803"/>
            <a:ext cx="1872290" cy="1477328"/>
          </a:xfrm>
          <a:prstGeom prst="rect">
            <a:avLst/>
          </a:prstGeom>
          <a:noFill/>
        </p:spPr>
        <p:txBody>
          <a:bodyPr wrap="none" rtlCol="0">
            <a:spAutoFit/>
          </a:bodyPr>
          <a:lstStyle/>
          <a:p>
            <a:pPr algn="ctr"/>
            <a:r>
              <a:rPr lang="en-US" smtClean="0">
                <a:solidFill>
                  <a:schemeClr val="bg1"/>
                </a:solidFill>
              </a:rPr>
              <a:t>Samir Ghia, Esq.</a:t>
            </a:r>
          </a:p>
          <a:p>
            <a:pPr algn="ctr"/>
            <a:endParaRPr lang="en-US" smtClean="0">
              <a:solidFill>
                <a:schemeClr val="bg1"/>
              </a:solidFill>
            </a:endParaRPr>
          </a:p>
          <a:p>
            <a:pPr algn="ctr"/>
            <a:r>
              <a:rPr lang="en-US" smtClean="0">
                <a:solidFill>
                  <a:schemeClr val="bg1"/>
                </a:solidFill>
              </a:rPr>
              <a:t>May 29, 2019</a:t>
            </a:r>
          </a:p>
          <a:p>
            <a:pPr algn="ctr"/>
            <a:endParaRPr lang="en-US">
              <a:solidFill>
                <a:schemeClr val="bg1"/>
              </a:solidFill>
            </a:endParaRPr>
          </a:p>
          <a:p>
            <a:pPr algn="ctr"/>
            <a:r>
              <a:rPr lang="en-US" smtClean="0">
                <a:solidFill>
                  <a:schemeClr val="bg1"/>
                </a:solidFill>
              </a:rPr>
              <a:t>The Florida Bar</a:t>
            </a:r>
            <a:endParaRPr lang="en-US">
              <a:solidFill>
                <a:schemeClr val="bg1"/>
              </a:solidFill>
            </a:endParaRPr>
          </a:p>
        </p:txBody>
      </p:sp>
    </p:spTree>
    <p:extLst>
      <p:ext uri="{BB962C8B-B14F-4D97-AF65-F5344CB8AC3E}">
        <p14:creationId xmlns:p14="http://schemas.microsoft.com/office/powerpoint/2010/main" val="898810451"/>
      </p:ext>
    </p:extLst>
  </p:cSld>
  <p:clrMapOvr>
    <a:masterClrMapping/>
  </p:clrMapOvr>
  <p:transition>
    <p:fade/>
  </p:transition>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p:txBody>
          <a:bodyPr/>
          <a:lstStyle/>
          <a:p>
            <a:r>
              <a:rPr lang="en-US" smtClean="0"/>
              <a:t>The Theory</a:t>
            </a:r>
            <a:endParaRPr lang="en-US"/>
          </a:p>
        </p:txBody>
      </p:sp>
    </p:spTree>
    <p:extLst>
      <p:ext uri="{BB962C8B-B14F-4D97-AF65-F5344CB8AC3E}">
        <p14:creationId xmlns:p14="http://schemas.microsoft.com/office/powerpoint/2010/main" val="3942461233"/>
      </p:ext>
    </p:extLst>
  </p:cSld>
  <p:clrMapOvr>
    <a:masterClrMapping/>
  </p:clrMapOvr>
  <p:transition>
    <p:fade/>
  </p:transition>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9" name="Picture 8"/>
          <p:cNvPicPr>
            <a:picLocks noChangeAspect="1"/>
          </p:cNvPicPr>
          <p:nvPr/>
        </p:nvPicPr>
        <p:blipFill>
          <a:blip r:embed="rId3">
            <a:alphaModFix amt="91000"/>
            <a:extLst>
              <a:ext uri="{28A0092B-C50C-407E-A947-70E740481C1C}">
                <a14:useLocalDpi xmlns:a14="http://schemas.microsoft.com/office/drawing/2010/main" val="0"/>
              </a:ext>
            </a:extLst>
          </a:blip>
          <a:stretch>
            <a:fillRect/>
          </a:stretch>
        </p:blipFill>
        <p:spPr>
          <a:xfrm>
            <a:off x="4214164" y="1370562"/>
            <a:ext cx="4693758" cy="5299307"/>
          </a:xfrm>
          <a:prstGeom prst="rect">
            <a:avLst/>
          </a:prstGeom>
        </p:spPr>
      </p:pic>
      <p:sp>
        <p:nvSpPr>
          <p:cNvPr id="2" name="Title 1"/>
          <p:cNvSpPr>
            <a:spLocks noGrp="1"/>
          </p:cNvSpPr>
          <p:nvPr>
            <p:ph type="title"/>
          </p:nvPr>
        </p:nvSpPr>
        <p:spPr>
          <a:xfrm>
            <a:off x="1098884" y="227562"/>
            <a:ext cx="6950639" cy="1143000"/>
          </a:xfrm>
        </p:spPr>
        <p:txBody>
          <a:bodyPr>
            <a:normAutofit/>
          </a:bodyPr>
          <a:lstStyle/>
          <a:p>
            <a:r>
              <a:rPr lang="en-US" smtClean="0"/>
              <a:t>What We Know</a:t>
            </a:r>
            <a:endParaRPr lang="en-US"/>
          </a:p>
        </p:txBody>
      </p:sp>
      <p:sp>
        <p:nvSpPr>
          <p:cNvPr id="3" name="Content Placeholder 2"/>
          <p:cNvSpPr>
            <a:spLocks noGrp="1"/>
          </p:cNvSpPr>
          <p:nvPr>
            <p:ph idx="1"/>
          </p:nvPr>
        </p:nvSpPr>
        <p:spPr>
          <a:xfrm>
            <a:off x="250386" y="2462620"/>
            <a:ext cx="3963778" cy="3769253"/>
          </a:xfrm>
        </p:spPr>
        <p:txBody>
          <a:bodyPr>
            <a:normAutofit/>
          </a:bodyPr>
          <a:lstStyle/>
          <a:p>
            <a:r>
              <a:rPr lang="en-US" smtClean="0"/>
              <a:t>“Spiritual” &amp; “Lawyer” don</a:t>
            </a:r>
            <a:r>
              <a:rPr lang="fr-FR" smtClean="0"/>
              <a:t>’</a:t>
            </a:r>
            <a:r>
              <a:rPr lang="en-US" smtClean="0"/>
              <a:t>t usually go together</a:t>
            </a:r>
          </a:p>
          <a:p>
            <a:r>
              <a:rPr lang="en-US" smtClean="0"/>
              <a:t>We know the profession is suffering</a:t>
            </a:r>
          </a:p>
          <a:p>
            <a:r>
              <a:rPr lang="en-US" smtClean="0"/>
              <a:t>Starting to hear solutions and they are all great, correct, and helpful</a:t>
            </a:r>
          </a:p>
          <a:p>
            <a:r>
              <a:rPr lang="en-US" smtClean="0">
                <a:solidFill>
                  <a:srgbClr val="FF0000"/>
                </a:solidFill>
              </a:rPr>
              <a:t>But…</a:t>
            </a:r>
            <a:endParaRPr lang="en-US">
              <a:solidFill>
                <a:srgbClr val="FF0000"/>
              </a:solidFill>
            </a:endParaRPr>
          </a:p>
        </p:txBody>
      </p:sp>
    </p:spTree>
    <p:extLst>
      <p:ext uri="{BB962C8B-B14F-4D97-AF65-F5344CB8AC3E}">
        <p14:creationId xmlns:p14="http://schemas.microsoft.com/office/powerpoint/2010/main" val="1286953445"/>
      </p:ext>
    </p:extLst>
  </p:cSld>
  <p:clrMapOvr>
    <a:masterClrMapping/>
  </p:clrMapOvr>
  <p:transition>
    <p:fade/>
  </p:transition>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rcRect l="9620" r="16360"/>
          <a:stretch>
            <a:fillRect/>
          </a:stretch>
        </p:blipFill>
        <p:spPr>
          <a:xfrm>
            <a:off x="3637632" y="4872970"/>
            <a:ext cx="2813855" cy="1437446"/>
          </a:xfrm>
          <a:prstGeom prst="rect">
            <a:avLst/>
          </a:prstGeom>
        </p:spPr>
      </p:pic>
      <p:sp>
        <p:nvSpPr>
          <p:cNvPr id="2" name="Title 1"/>
          <p:cNvSpPr>
            <a:spLocks noGrp="1"/>
          </p:cNvSpPr>
          <p:nvPr>
            <p:ph type="title"/>
          </p:nvPr>
        </p:nvSpPr>
        <p:spPr>
          <a:xfrm>
            <a:off x="139710" y="215801"/>
            <a:ext cx="8229600" cy="1143000"/>
          </a:xfrm>
        </p:spPr>
        <p:txBody>
          <a:bodyPr>
            <a:normAutofit/>
          </a:bodyPr>
          <a:lstStyle/>
          <a:p>
            <a:r>
              <a:rPr lang="en-US" smtClean="0"/>
              <a:t>But Something is </a:t>
            </a:r>
            <a:r>
              <a:rPr lang="en-US" u="sng" smtClean="0"/>
              <a:t>Missing</a:t>
            </a:r>
            <a:endParaRPr lang="en-US" u="sng"/>
          </a:p>
        </p:txBody>
      </p:sp>
      <p:sp>
        <p:nvSpPr>
          <p:cNvPr id="3" name="Content Placeholder 2"/>
          <p:cNvSpPr>
            <a:spLocks noGrp="1"/>
          </p:cNvSpPr>
          <p:nvPr>
            <p:ph idx="1"/>
          </p:nvPr>
        </p:nvSpPr>
        <p:spPr>
          <a:xfrm>
            <a:off x="280817" y="2422732"/>
            <a:ext cx="5269375" cy="4071140"/>
          </a:xfrm>
        </p:spPr>
        <p:txBody>
          <a:bodyPr>
            <a:normAutofit/>
          </a:bodyPr>
          <a:lstStyle/>
          <a:p>
            <a:r>
              <a:rPr lang="en-US" smtClean="0"/>
              <a:t>All of the solutions are focused around the WHAT (including my presentation last year) </a:t>
            </a:r>
          </a:p>
          <a:p>
            <a:r>
              <a:rPr lang="en-US" smtClean="0"/>
              <a:t>What about the HOW?</a:t>
            </a:r>
          </a:p>
          <a:p>
            <a:r>
              <a:rPr lang="en-US" smtClean="0"/>
              <a:t>What about the BEING </a:t>
            </a:r>
            <a:br>
              <a:rPr lang="en-US" smtClean="0"/>
            </a:br>
            <a:r>
              <a:rPr lang="en-US" smtClean="0"/>
              <a:t>behind the DOING</a:t>
            </a:r>
          </a:p>
          <a:p>
            <a:r>
              <a:rPr lang="en-US" smtClean="0"/>
              <a:t>Hence, SPIRITUALITY</a:t>
            </a:r>
            <a:endParaRPr lang="en-US"/>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34059" y="1453680"/>
            <a:ext cx="3306329" cy="2027769"/>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9047" y="3707513"/>
            <a:ext cx="1969781" cy="1674582"/>
          </a:xfrm>
          <a:prstGeom prst="rect">
            <a:avLst/>
          </a:prstGeom>
        </p:spPr>
      </p:pic>
    </p:spTree>
    <p:extLst>
      <p:ext uri="{BB962C8B-B14F-4D97-AF65-F5344CB8AC3E}">
        <p14:creationId xmlns:p14="http://schemas.microsoft.com/office/powerpoint/2010/main" val="810772962"/>
      </p:ext>
    </p:extLst>
  </p:cSld>
  <p:clrMapOvr>
    <a:masterClrMapping/>
  </p:clrMapOvr>
  <p:transition>
    <p:fade/>
  </p:transition>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862" y="454162"/>
            <a:ext cx="6286277" cy="5949676"/>
          </a:xfrm>
          <a:prstGeom prst="rect">
            <a:avLst/>
          </a:prstGeom>
        </p:spPr>
      </p:pic>
    </p:spTree>
    <p:extLst>
      <p:ext uri="{BB962C8B-B14F-4D97-AF65-F5344CB8AC3E}">
        <p14:creationId xmlns:p14="http://schemas.microsoft.com/office/powerpoint/2010/main" val="3213855228"/>
      </p:ext>
    </p:extLst>
  </p:cSld>
  <p:clrMapOvr>
    <a:masterClrMapping/>
  </p:clrMapOvr>
  <p:transition>
    <p:fade/>
  </p:transition>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The Theory</a:t>
            </a:r>
            <a:endParaRPr lang="en-US"/>
          </a:p>
        </p:txBody>
      </p:sp>
      <p:sp>
        <p:nvSpPr>
          <p:cNvPr id="3" name="Content Placeholder 2"/>
          <p:cNvSpPr>
            <a:spLocks noGrp="1"/>
          </p:cNvSpPr>
          <p:nvPr>
            <p:ph idx="1"/>
          </p:nvPr>
        </p:nvSpPr>
        <p:spPr>
          <a:xfrm>
            <a:off x="699056" y="3339343"/>
            <a:ext cx="8279287" cy="893627"/>
          </a:xfrm>
        </p:spPr>
        <p:txBody>
          <a:bodyPr>
            <a:normAutofit/>
          </a:bodyPr>
          <a:lstStyle/>
          <a:p>
            <a:pPr marL="0" indent="0">
              <a:buNone/>
            </a:pPr>
            <a:r>
              <a:rPr lang="en-US" sz="3200" smtClean="0"/>
              <a:t>Spirituality = the Solution to the Problem</a:t>
            </a:r>
            <a:endParaRPr lang="en-US" sz="3200"/>
          </a:p>
        </p:txBody>
      </p:sp>
    </p:spTree>
    <p:extLst>
      <p:ext uri="{BB962C8B-B14F-4D97-AF65-F5344CB8AC3E}">
        <p14:creationId xmlns:p14="http://schemas.microsoft.com/office/powerpoint/2010/main" val="3163509968"/>
      </p:ext>
    </p:extLst>
  </p:cSld>
  <p:clrMapOvr>
    <a:masterClrMapping/>
  </p:clrMapOvr>
  <p:transition>
    <p:fade/>
  </p:transition>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Defining Terms</a:t>
            </a:r>
            <a:endParaRPr lang="en-US"/>
          </a:p>
        </p:txBody>
      </p:sp>
      <p:sp>
        <p:nvSpPr>
          <p:cNvPr id="4" name="Content Placeholder 2"/>
          <p:cNvSpPr>
            <a:spLocks noGrp="1"/>
          </p:cNvSpPr>
          <p:nvPr>
            <p:ph idx="1"/>
          </p:nvPr>
        </p:nvSpPr>
        <p:spPr>
          <a:xfrm>
            <a:off x="739775" y="2770094"/>
            <a:ext cx="7481462" cy="3267169"/>
          </a:xfrm>
        </p:spPr>
        <p:txBody>
          <a:bodyPr/>
          <a:lstStyle/>
          <a:p>
            <a:r>
              <a:rPr lang="en-US" sz="2400" smtClean="0"/>
              <a:t>Spirituality = the Solution to the Problem</a:t>
            </a:r>
          </a:p>
          <a:p>
            <a:endParaRPr lang="en-US"/>
          </a:p>
          <a:p>
            <a:r>
              <a:rPr lang="en-US" smtClean="0"/>
              <a:t>Define:</a:t>
            </a:r>
          </a:p>
          <a:p>
            <a:pPr lvl="1"/>
            <a:r>
              <a:rPr lang="en-US" smtClean="0"/>
              <a:t>Spirituality</a:t>
            </a:r>
          </a:p>
          <a:p>
            <a:pPr lvl="1"/>
            <a:r>
              <a:rPr lang="en-US" smtClean="0"/>
              <a:t>Problem</a:t>
            </a:r>
          </a:p>
          <a:p>
            <a:pPr lvl="1"/>
            <a:r>
              <a:rPr lang="en-US" smtClean="0"/>
              <a:t>Solution</a:t>
            </a:r>
          </a:p>
          <a:p>
            <a:pPr lvl="1"/>
            <a:endParaRPr lang="en-US"/>
          </a:p>
          <a:p>
            <a:endParaRPr lang="en-US"/>
          </a:p>
        </p:txBody>
      </p:sp>
      <p:pic>
        <p:nvPicPr>
          <p:cNvPr id="6" name="Picture 5"/>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7111520" y="2238569"/>
            <a:ext cx="1833884" cy="1563485"/>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0079" y="4102280"/>
            <a:ext cx="3956910" cy="2268628"/>
          </a:xfrm>
          <a:prstGeom prst="rect">
            <a:avLst/>
          </a:prstGeom>
        </p:spPr>
      </p:pic>
    </p:spTree>
    <p:extLst>
      <p:ext uri="{BB962C8B-B14F-4D97-AF65-F5344CB8AC3E}">
        <p14:creationId xmlns:p14="http://schemas.microsoft.com/office/powerpoint/2010/main" val="812072403"/>
      </p:ext>
    </p:extLst>
  </p:cSld>
  <p:clrMapOvr>
    <a:masterClrMapping/>
  </p:clrMapOvr>
  <p:transition>
    <p:fade/>
  </p:transition>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Defining Terms</a:t>
            </a:r>
            <a:endParaRPr lang="en-US"/>
          </a:p>
        </p:txBody>
      </p:sp>
      <p:sp>
        <p:nvSpPr>
          <p:cNvPr id="4" name="Content Placeholder 2"/>
          <p:cNvSpPr>
            <a:spLocks noGrp="1"/>
          </p:cNvSpPr>
          <p:nvPr>
            <p:ph idx="1"/>
          </p:nvPr>
        </p:nvSpPr>
        <p:spPr>
          <a:xfrm>
            <a:off x="739775" y="2770094"/>
            <a:ext cx="7481462" cy="3267169"/>
          </a:xfrm>
        </p:spPr>
        <p:txBody>
          <a:bodyPr/>
          <a:lstStyle/>
          <a:p>
            <a:r>
              <a:rPr lang="en-US" sz="2400" smtClean="0"/>
              <a:t>Spirituality = the Solution to the Problem</a:t>
            </a:r>
          </a:p>
          <a:p>
            <a:endParaRPr lang="en-US"/>
          </a:p>
          <a:p>
            <a:r>
              <a:rPr lang="en-US" smtClean="0"/>
              <a:t>Define:</a:t>
            </a:r>
          </a:p>
          <a:p>
            <a:pPr lvl="1"/>
            <a:r>
              <a:rPr lang="en-US" smtClean="0">
                <a:solidFill>
                  <a:srgbClr val="FF0000"/>
                </a:solidFill>
              </a:rPr>
              <a:t>Spirituality</a:t>
            </a:r>
          </a:p>
          <a:p>
            <a:pPr lvl="1"/>
            <a:r>
              <a:rPr lang="en-US" smtClean="0"/>
              <a:t>Problem</a:t>
            </a:r>
          </a:p>
          <a:p>
            <a:pPr lvl="1"/>
            <a:r>
              <a:rPr lang="en-US" smtClean="0"/>
              <a:t>Solution</a:t>
            </a:r>
          </a:p>
          <a:p>
            <a:pPr lvl="1"/>
            <a:endParaRPr lang="en-US"/>
          </a:p>
          <a:p>
            <a:endParaRPr lang="en-US"/>
          </a:p>
        </p:txBody>
      </p:sp>
      <p:pic>
        <p:nvPicPr>
          <p:cNvPr id="6" name="Picture 5"/>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7111520" y="2238569"/>
            <a:ext cx="1833884" cy="1563485"/>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0079" y="4102280"/>
            <a:ext cx="3956910" cy="2268628"/>
          </a:xfrm>
          <a:prstGeom prst="rect">
            <a:avLst/>
          </a:prstGeom>
        </p:spPr>
      </p:pic>
    </p:spTree>
    <p:extLst>
      <p:ext uri="{BB962C8B-B14F-4D97-AF65-F5344CB8AC3E}">
        <p14:creationId xmlns:p14="http://schemas.microsoft.com/office/powerpoint/2010/main" val="3748162671"/>
      </p:ext>
    </p:extLst>
  </p:cSld>
  <p:clrMapOvr>
    <a:masterClrMapping/>
  </p:clrMapOvr>
  <p:transition>
    <p:fade/>
  </p:transition>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a:t>Defining Terms: Spirituality</a:t>
            </a:r>
          </a:p>
        </p:txBody>
      </p:sp>
      <p:sp>
        <p:nvSpPr>
          <p:cNvPr id="4" name="Content Placeholder 2"/>
          <p:cNvSpPr>
            <a:spLocks noGrp="1"/>
          </p:cNvSpPr>
          <p:nvPr>
            <p:ph idx="1"/>
          </p:nvPr>
        </p:nvSpPr>
        <p:spPr>
          <a:xfrm>
            <a:off x="739775" y="2770094"/>
            <a:ext cx="4187196" cy="3267169"/>
          </a:xfrm>
        </p:spPr>
        <p:txBody>
          <a:bodyPr>
            <a:normAutofit/>
          </a:bodyPr>
          <a:lstStyle/>
          <a:p>
            <a:r>
              <a:rPr lang="en-US" smtClean="0"/>
              <a:t>What does it mean to you?</a:t>
            </a:r>
          </a:p>
          <a:p>
            <a:pPr marL="0" indent="0">
              <a:buNone/>
            </a:pPr>
            <a:endParaRPr lang="en-US"/>
          </a:p>
          <a:p>
            <a:pPr marL="0" indent="0">
              <a:buNone/>
            </a:pPr>
            <a:endParaRPr lang="en-US" smtClean="0"/>
          </a:p>
          <a:p>
            <a:r>
              <a:rPr lang="en-US" smtClean="0"/>
              <a:t>If you’re watching this on replay I encourage you to write something down for yourself</a:t>
            </a:r>
            <a:endParaRPr lang="en-US"/>
          </a:p>
          <a:p>
            <a:endParaRPr lang="en-US" smtClean="0"/>
          </a:p>
          <a:p>
            <a:pPr lvl="1"/>
            <a:endParaRPr lang="en-US"/>
          </a:p>
          <a:p>
            <a:pPr marL="0" indent="0">
              <a:buNone/>
            </a:pP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3254" y="4947128"/>
            <a:ext cx="3077814" cy="1510053"/>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03254" y="2528529"/>
            <a:ext cx="3292487" cy="199638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9108" y="3315826"/>
            <a:ext cx="1975493" cy="1079741"/>
          </a:xfrm>
          <a:prstGeom prst="rect">
            <a:avLst/>
          </a:prstGeom>
        </p:spPr>
      </p:pic>
    </p:spTree>
    <p:extLst>
      <p:ext uri="{BB962C8B-B14F-4D97-AF65-F5344CB8AC3E}">
        <p14:creationId xmlns:p14="http://schemas.microsoft.com/office/powerpoint/2010/main" val="1787534344"/>
      </p:ext>
    </p:extLst>
  </p:cSld>
  <p:clrMapOvr>
    <a:masterClrMapping/>
  </p:clrMapOvr>
  <p:transition>
    <p:fade/>
  </p:transition>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Title 1"/>
          <p:cNvSpPr>
            <a:spLocks noGrp="1"/>
          </p:cNvSpPr>
          <p:nvPr>
            <p:ph type="title"/>
          </p:nvPr>
        </p:nvSpPr>
        <p:spPr/>
        <p:txBody>
          <a:bodyPr/>
          <a:lstStyle/>
          <a:p>
            <a:r>
              <a:rPr lang="en-US"/>
              <a:t>Defining Terms: Spirituality</a:t>
            </a:r>
          </a:p>
        </p:txBody>
      </p:sp>
      <p:sp>
        <p:nvSpPr>
          <p:cNvPr id="3" name="Content Placeholder 2"/>
          <p:cNvSpPr>
            <a:spLocks noGrp="1"/>
          </p:cNvSpPr>
          <p:nvPr>
            <p:ph idx="1"/>
          </p:nvPr>
        </p:nvSpPr>
        <p:spPr>
          <a:xfrm>
            <a:off x="457200" y="1600201"/>
            <a:ext cx="8229600" cy="3911148"/>
          </a:xfrm>
        </p:spPr>
        <p:txBody>
          <a:bodyPr/>
          <a:lstStyle/>
          <a:p>
            <a:pPr marL="342900" lvl="2" indent="-342900"/>
            <a:endParaRPr lang="en-US" smtClean="0"/>
          </a:p>
          <a:p>
            <a:pPr marL="342900" lvl="2" indent="-342900"/>
            <a:endParaRPr lang="en-US"/>
          </a:p>
          <a:p>
            <a:pPr marL="342900" lvl="2" indent="-342900"/>
            <a:endParaRPr lang="en-US" smtClean="0"/>
          </a:p>
          <a:p>
            <a:pPr marL="342900" lvl="2" indent="-342900"/>
            <a:endParaRPr lang="en-US"/>
          </a:p>
          <a:p>
            <a:pPr marL="342900" lvl="2" indent="-342900"/>
            <a:endParaRPr lang="en-US" smtClean="0"/>
          </a:p>
          <a:p>
            <a:pPr marL="0" indent="0">
              <a:buNone/>
            </a:pPr>
            <a:endParaRPr lang="en-US"/>
          </a:p>
        </p:txBody>
      </p:sp>
      <p:sp>
        <p:nvSpPr>
          <p:cNvPr id="4" name="Title 1"/>
          <p:cNvSpPr txBox="1"/>
          <p:nvPr/>
        </p:nvSpPr>
        <p:spPr>
          <a:xfrm>
            <a:off x="609600" y="427038"/>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l="18970" t="2204" r="56568" b="5769"/>
          <a:stretch>
            <a:fillRect/>
          </a:stretch>
        </p:blipFill>
        <p:spPr>
          <a:xfrm rot="5400000">
            <a:off x="2624036" y="501943"/>
            <a:ext cx="3917186" cy="7946059"/>
          </a:xfrm>
          <a:prstGeom prst="rect">
            <a:avLst/>
          </a:prstGeom>
        </p:spPr>
      </p:pic>
    </p:spTree>
    <p:extLst>
      <p:ext uri="{BB962C8B-B14F-4D97-AF65-F5344CB8AC3E}">
        <p14:creationId xmlns:p14="http://schemas.microsoft.com/office/powerpoint/2010/main" val="1814245265"/>
      </p:ext>
    </p:extLst>
  </p:cSld>
  <p:clrMapOvr>
    <a:masterClrMapping/>
  </p:clrMapOvr>
  <p:transition>
    <p:fade/>
  </p:transition>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a:t>Defining Terms: Spirituality</a:t>
            </a:r>
          </a:p>
        </p:txBody>
      </p:sp>
      <p:sp>
        <p:nvSpPr>
          <p:cNvPr id="3" name="Content Placeholder 2"/>
          <p:cNvSpPr>
            <a:spLocks noGrp="1"/>
          </p:cNvSpPr>
          <p:nvPr>
            <p:ph idx="1"/>
          </p:nvPr>
        </p:nvSpPr>
        <p:spPr>
          <a:xfrm>
            <a:off x="739775" y="2770094"/>
            <a:ext cx="7662864" cy="3591120"/>
          </a:xfrm>
        </p:spPr>
        <p:txBody>
          <a:bodyPr>
            <a:normAutofit/>
          </a:bodyPr>
          <a:lstStyle/>
          <a:p>
            <a:pPr marL="0" lvl="2" indent="0" algn="just">
              <a:buNone/>
            </a:pPr>
            <a:r>
              <a:rPr lang="en-US" sz="2400"/>
              <a:t>“…the search for transcendent meaning” – can be expressed in religious practice or …expressed ”exclusively in their relationship to nature, music, the arts, a set of philosophical beliefs, or relationships with friends and family” </a:t>
            </a:r>
            <a:endParaRPr lang="en-US" sz="2400" smtClean="0"/>
          </a:p>
          <a:p>
            <a:pPr marL="457200" lvl="3" indent="0">
              <a:buNone/>
            </a:pPr>
            <a:endParaRPr lang="en-US" smtClean="0"/>
          </a:p>
          <a:p>
            <a:pPr marL="742950" lvl="3" indent="-285750"/>
            <a:r>
              <a:rPr lang="en-US" sz="1300" err="1" smtClean="0"/>
              <a:t>Astrow</a:t>
            </a:r>
            <a:r>
              <a:rPr lang="en-US" sz="1300"/>
              <a:t>, A., Pulchalski, C., and Sulmasy, D. (2001). Religion, Spirituality, and Health Care: Social, Ethical, and Practical Considerations. </a:t>
            </a:r>
            <a:r>
              <a:rPr lang="en-US" sz="1300" i="1"/>
              <a:t>American Journal of Medicine</a:t>
            </a:r>
            <a:r>
              <a:rPr lang="en-US" sz="1300"/>
              <a:t>. 110:283-287.</a:t>
            </a:r>
          </a:p>
          <a:p>
            <a:pPr marL="342900" lvl="2" indent="-342900"/>
            <a:endParaRPr lang="en-US"/>
          </a:p>
        </p:txBody>
      </p:sp>
    </p:spTree>
    <p:extLst>
      <p:ext uri="{BB962C8B-B14F-4D97-AF65-F5344CB8AC3E}">
        <p14:creationId xmlns:p14="http://schemas.microsoft.com/office/powerpoint/2010/main" val="2124342564"/>
      </p:ext>
    </p:extLst>
  </p:cSld>
  <p:clrMapOvr>
    <a:masterClrMapping/>
  </p:clrMapOvr>
  <p:transition>
    <p:fade/>
  </p:transition>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a:t>Defining Terms: Spirituality</a:t>
            </a:r>
          </a:p>
        </p:txBody>
      </p:sp>
      <p:sp>
        <p:nvSpPr>
          <p:cNvPr id="3" name="Content Placeholder 2"/>
          <p:cNvSpPr>
            <a:spLocks noGrp="1"/>
          </p:cNvSpPr>
          <p:nvPr>
            <p:ph idx="1"/>
          </p:nvPr>
        </p:nvSpPr>
        <p:spPr>
          <a:xfrm>
            <a:off x="739775" y="2770094"/>
            <a:ext cx="7662864" cy="3720461"/>
          </a:xfrm>
        </p:spPr>
        <p:txBody>
          <a:bodyPr>
            <a:normAutofit fontScale="92500"/>
          </a:bodyPr>
          <a:lstStyle/>
          <a:p>
            <a:pPr marL="0" indent="0">
              <a:buNone/>
            </a:pPr>
            <a:r>
              <a:rPr lang="en-US" sz="2800"/>
              <a:t>“individual search for meaning” </a:t>
            </a:r>
            <a:endParaRPr lang="en-US" sz="2800" smtClean="0"/>
          </a:p>
          <a:p>
            <a:pPr lvl="3"/>
            <a:r>
              <a:rPr lang="en-US" sz="1600" err="1" smtClean="0"/>
              <a:t>Bown</a:t>
            </a:r>
            <a:r>
              <a:rPr lang="en-US" sz="1600"/>
              <a:t>, J. and Williams, S. (1993) Spirituality in Nursing: A Review of the Literature. </a:t>
            </a:r>
            <a:r>
              <a:rPr lang="en-US" sz="1600" i="1"/>
              <a:t>Journal of Advances in </a:t>
            </a:r>
            <a:r>
              <a:rPr lang="en-US" sz="1600" i="1" smtClean="0"/>
              <a:t>Health </a:t>
            </a:r>
            <a:r>
              <a:rPr lang="en-US" sz="1600" i="1"/>
              <a:t>and Nursing Care</a:t>
            </a:r>
            <a:r>
              <a:rPr lang="en-US" sz="1600"/>
              <a:t>. 2(4):41-66.</a:t>
            </a:r>
          </a:p>
          <a:p>
            <a:pPr lvl="2"/>
            <a:endParaRPr lang="en-US" smtClean="0"/>
          </a:p>
          <a:p>
            <a:pPr marL="0" indent="0" algn="just">
              <a:buNone/>
            </a:pPr>
            <a:r>
              <a:rPr lang="en-US" sz="2600" smtClean="0"/>
              <a:t>“a quality that goes beyond religious affiliation, that strives for inspiration, reverence, awe, meaning and purpose, even in those who do not believe in God.” </a:t>
            </a:r>
          </a:p>
          <a:p>
            <a:pPr lvl="3"/>
            <a:r>
              <a:rPr lang="en-US" sz="1600" smtClean="0"/>
              <a:t>Murray</a:t>
            </a:r>
            <a:r>
              <a:rPr lang="en-US" sz="1600"/>
              <a:t>, R. and Zentner, J. (1989). </a:t>
            </a:r>
            <a:r>
              <a:rPr lang="en-US" sz="1600" i="1"/>
              <a:t>Nursing Concepts for Health Promotion</a:t>
            </a:r>
            <a:r>
              <a:rPr lang="en-US" sz="1600"/>
              <a:t>. London: Prentice-Hall.</a:t>
            </a:r>
            <a:r>
              <a:rPr lang="en-US" sz="1600" smtClean="0">
                <a:effectLst/>
              </a:rPr>
              <a:t> </a:t>
            </a:r>
          </a:p>
          <a:p>
            <a:pPr lvl="3"/>
            <a:endParaRPr lang="en-US"/>
          </a:p>
        </p:txBody>
      </p:sp>
    </p:spTree>
    <p:extLst>
      <p:ext uri="{BB962C8B-B14F-4D97-AF65-F5344CB8AC3E}">
        <p14:creationId xmlns:p14="http://schemas.microsoft.com/office/powerpoint/2010/main" val="223278118"/>
      </p:ext>
    </p:extLst>
  </p:cSld>
  <p:clrMapOvr>
    <a:masterClrMapping/>
  </p:clrMapOvr>
  <p:transition>
    <p:fade/>
  </p:transition>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p:txBody>
          <a:bodyPr>
            <a:normAutofit/>
          </a:bodyPr>
          <a:lstStyle/>
          <a:p>
            <a:pPr marL="0" lvl="2" indent="0" algn="just">
              <a:buNone/>
            </a:pPr>
            <a:r>
              <a:rPr lang="en-US" sz="2400"/>
              <a:t>“Spirituality is recognizing and celebrating that we are all inextricably connected to each other by a power greater than all of us, and that our connection to that power and to one another is grounded in love and compassion. Practicing spirituality brings a sense of perspective, meaning, and purpose to our lives.” </a:t>
            </a:r>
            <a:endParaRPr lang="en-US" sz="2400" smtClean="0"/>
          </a:p>
          <a:p>
            <a:pPr marL="457200" lvl="3" indent="0">
              <a:buNone/>
            </a:pPr>
            <a:endParaRPr lang="en-US" smtClean="0"/>
          </a:p>
          <a:p>
            <a:pPr marL="742950" lvl="3" indent="-285750"/>
            <a:r>
              <a:rPr lang="en-US" sz="1500" err="1" smtClean="0"/>
              <a:t>Brene Brown, Researcher, Storyteller, Texan</a:t>
            </a:r>
          </a:p>
          <a:p>
            <a:pPr marL="342900" lvl="2" indent="-342900"/>
            <a:endParaRPr lang="en-US" sz="3600" smtClean="0"/>
          </a:p>
          <a:p>
            <a:pPr marL="342900" lvl="2" indent="-342900"/>
            <a:endParaRPr lang="en-US" sz="3600"/>
          </a:p>
          <a:p>
            <a:pPr marL="342900" lvl="2" indent="-342900"/>
            <a:endParaRPr lang="en-US" sz="3600"/>
          </a:p>
          <a:p>
            <a:endParaRPr lang="en-US"/>
          </a:p>
        </p:txBody>
      </p:sp>
      <p:sp>
        <p:nvSpPr>
          <p:cNvPr id="4" name="Title 1"/>
          <p:cNvSpPr txBox="1"/>
          <p:nvPr/>
        </p:nvSpPr>
        <p:spPr>
          <a:xfrm>
            <a:off x="609600" y="427038"/>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mtClean="0">
                <a:solidFill>
                  <a:srgbClr val="FFFFFF"/>
                </a:solidFill>
              </a:rPr>
              <a:t>Defining Terms: Spirituality</a:t>
            </a:r>
            <a:endParaRPr lang="en-US">
              <a:solidFill>
                <a:srgbClr val="FFFFFF"/>
              </a:solidFill>
            </a:endParaRPr>
          </a:p>
        </p:txBody>
      </p:sp>
    </p:spTree>
    <p:extLst>
      <p:ext uri="{BB962C8B-B14F-4D97-AF65-F5344CB8AC3E}">
        <p14:creationId xmlns:p14="http://schemas.microsoft.com/office/powerpoint/2010/main" val="3109668679"/>
      </p:ext>
    </p:extLst>
  </p:cSld>
  <p:clrMapOvr>
    <a:masterClrMapping/>
  </p:clrMapOvr>
  <p:transition>
    <p:fade/>
  </p:transition>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a:xfrm>
            <a:off x="739775" y="2770094"/>
            <a:ext cx="7662864" cy="3779252"/>
          </a:xfrm>
        </p:spPr>
        <p:txBody>
          <a:bodyPr>
            <a:normAutofit fontScale="92500"/>
          </a:bodyPr>
          <a:lstStyle/>
          <a:p>
            <a:pPr algn="just"/>
            <a:r>
              <a:rPr lang="en-US" smtClean="0"/>
              <a:t>“Spirituality refers to a broad set of principles that transcend all religions. Spirituality is about the relationship between ourselves and something larger. That something can be the good of the community or the people who are served by your agency or school or with energies greater than ourselves. Spirituality means being in the right relationship with all that is. It is a stance of harmlessness toward all living beings and an understanding of their mutual interdependence.” </a:t>
            </a:r>
          </a:p>
          <a:p>
            <a:pPr lvl="3"/>
            <a:endParaRPr lang="en-US" smtClean="0"/>
          </a:p>
          <a:p>
            <a:pPr lvl="3"/>
            <a:r>
              <a:rPr lang="en-US" sz="1600" smtClean="0"/>
              <a:t>Kaiser, L. (2000). “Spirituality and the Physician Executive: Reconciling the Inner Self and the Business of Health Care. </a:t>
            </a:r>
            <a:r>
              <a:rPr lang="en-US" sz="1600" i="1" smtClean="0"/>
              <a:t>The Physician Executive</a:t>
            </a:r>
            <a:r>
              <a:rPr lang="en-US" sz="1600" smtClean="0"/>
              <a:t>. 26(2). March/April.</a:t>
            </a:r>
          </a:p>
          <a:p>
            <a:pPr marL="0" lvl="2" indent="0">
              <a:buNone/>
            </a:pPr>
            <a:endParaRPr lang="en-US" sz="3600" smtClean="0"/>
          </a:p>
          <a:p>
            <a:pPr marL="342900" lvl="2" indent="-342900"/>
            <a:endParaRPr lang="en-US" sz="3600"/>
          </a:p>
          <a:p>
            <a:pPr marL="342900" lvl="2" indent="-342900"/>
            <a:endParaRPr lang="en-US" sz="3600"/>
          </a:p>
          <a:p>
            <a:endParaRPr lang="en-US"/>
          </a:p>
        </p:txBody>
      </p:sp>
      <p:sp>
        <p:nvSpPr>
          <p:cNvPr id="4" name="Title 1"/>
          <p:cNvSpPr txBox="1"/>
          <p:nvPr/>
        </p:nvSpPr>
        <p:spPr>
          <a:xfrm>
            <a:off x="609600" y="427038"/>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mtClean="0">
                <a:solidFill>
                  <a:srgbClr val="FFFFFF"/>
                </a:solidFill>
              </a:rPr>
              <a:t>Defining Terms: Spirituality</a:t>
            </a:r>
            <a:endParaRPr lang="en-US">
              <a:solidFill>
                <a:srgbClr val="FFFFFF"/>
              </a:solidFill>
            </a:endParaRPr>
          </a:p>
        </p:txBody>
      </p:sp>
    </p:spTree>
    <p:extLst>
      <p:ext uri="{BB962C8B-B14F-4D97-AF65-F5344CB8AC3E}">
        <p14:creationId xmlns:p14="http://schemas.microsoft.com/office/powerpoint/2010/main" val="1860034088"/>
      </p:ext>
    </p:extLst>
  </p:cSld>
  <p:clrMapOvr>
    <a:masterClrMapping/>
  </p:clrMapOvr>
  <p:transition>
    <p:fade/>
  </p:transition>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a:t>Defining Terms: </a:t>
            </a:r>
            <a:r>
              <a:rPr lang="en-US" smtClean="0"/>
              <a:t>Spirituality</a:t>
            </a:r>
            <a:br>
              <a:rPr lang="en-US" smtClean="0"/>
            </a:br>
            <a:r>
              <a:rPr lang="en-US" smtClean="0"/>
              <a:t>is Not</a:t>
            </a:r>
            <a:endParaRPr lang="en-US"/>
          </a:p>
        </p:txBody>
      </p:sp>
      <p:sp>
        <p:nvSpPr>
          <p:cNvPr id="4" name="Content Placeholder 2"/>
          <p:cNvSpPr>
            <a:spLocks noGrp="1"/>
          </p:cNvSpPr>
          <p:nvPr>
            <p:ph idx="1"/>
          </p:nvPr>
        </p:nvSpPr>
        <p:spPr>
          <a:xfrm>
            <a:off x="739775" y="2770094"/>
            <a:ext cx="4187196" cy="3267169"/>
          </a:xfrm>
        </p:spPr>
        <p:txBody>
          <a:bodyPr>
            <a:normAutofit/>
          </a:bodyPr>
          <a:lstStyle/>
          <a:p>
            <a:r>
              <a:rPr lang="en-US" smtClean="0"/>
              <a:t>What is it </a:t>
            </a:r>
            <a:r>
              <a:rPr lang="en-US" u="sng" smtClean="0"/>
              <a:t>not</a:t>
            </a:r>
            <a:r>
              <a:rPr lang="en-US" smtClean="0"/>
              <a:t>, to you?</a:t>
            </a:r>
          </a:p>
          <a:p>
            <a:pPr marL="0" indent="0">
              <a:buNone/>
            </a:pPr>
            <a:endParaRPr lang="en-US"/>
          </a:p>
          <a:p>
            <a:pPr marL="0" indent="0">
              <a:buNone/>
            </a:pPr>
            <a:endParaRPr lang="en-US" smtClean="0"/>
          </a:p>
          <a:p>
            <a:r>
              <a:rPr lang="en-US" smtClean="0"/>
              <a:t>If you’re watching this on replay I encourage you to write something down for yourself</a:t>
            </a:r>
            <a:endParaRPr lang="en-US"/>
          </a:p>
          <a:p>
            <a:endParaRPr lang="en-US" smtClean="0"/>
          </a:p>
          <a:p>
            <a:pPr lvl="1"/>
            <a:endParaRPr lang="en-US"/>
          </a:p>
          <a:p>
            <a:pPr marL="0" indent="0">
              <a:buNone/>
            </a:pP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3254" y="4947128"/>
            <a:ext cx="3077814" cy="1510053"/>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03254" y="2528529"/>
            <a:ext cx="3292487" cy="199638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9108" y="3315826"/>
            <a:ext cx="1975493" cy="1079741"/>
          </a:xfrm>
          <a:prstGeom prst="rect">
            <a:avLst/>
          </a:prstGeom>
        </p:spPr>
      </p:pic>
    </p:spTree>
    <p:extLst>
      <p:ext uri="{BB962C8B-B14F-4D97-AF65-F5344CB8AC3E}">
        <p14:creationId xmlns:p14="http://schemas.microsoft.com/office/powerpoint/2010/main" val="1681172215"/>
      </p:ext>
    </p:extLst>
  </p:cSld>
  <p:clrMapOvr>
    <a:masterClrMapping/>
  </p:clrMapOvr>
  <p:transition>
    <p:fade/>
  </p:transition>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a:t>Defining Terms: Spirituality </a:t>
            </a:r>
            <a:br>
              <a:rPr lang="en-US"/>
            </a:br>
            <a:r>
              <a:rPr lang="en-US"/>
              <a:t>is Not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l="40881" t="2025" r="48329" b="6104"/>
          <a:stretch>
            <a:fillRect/>
          </a:stretch>
        </p:blipFill>
        <p:spPr>
          <a:xfrm rot="5400000">
            <a:off x="3538818" y="-815437"/>
            <a:ext cx="2132782" cy="9022275"/>
          </a:xfrm>
          <a:prstGeom prst="rect">
            <a:avLst/>
          </a:prstGeom>
        </p:spPr>
      </p:pic>
    </p:spTree>
    <p:extLst>
      <p:ext uri="{BB962C8B-B14F-4D97-AF65-F5344CB8AC3E}">
        <p14:creationId xmlns:p14="http://schemas.microsoft.com/office/powerpoint/2010/main" val="3631559502"/>
      </p:ext>
    </p:extLst>
  </p:cSld>
  <p:clrMapOvr>
    <a:masterClrMapping/>
  </p:clrMapOvr>
  <p:transition>
    <p:fade/>
  </p:transition>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a:t>Defining Terms: Spirituality </a:t>
            </a:r>
            <a:br>
              <a:rPr lang="en-US"/>
            </a:br>
            <a:r>
              <a:rPr lang="en-US"/>
              <a:t>is Not</a:t>
            </a:r>
          </a:p>
        </p:txBody>
      </p:sp>
      <p:sp>
        <p:nvSpPr>
          <p:cNvPr id="3" name="Content Placeholder 2"/>
          <p:cNvSpPr>
            <a:spLocks noGrp="1"/>
          </p:cNvSpPr>
          <p:nvPr>
            <p:ph idx="1"/>
          </p:nvPr>
        </p:nvSpPr>
        <p:spPr/>
        <p:txBody>
          <a:bodyPr>
            <a:normAutofit/>
          </a:bodyPr>
          <a:lstStyle/>
          <a:p>
            <a:pPr algn="just"/>
            <a:r>
              <a:rPr lang="en-US" sz="2400" smtClean="0"/>
              <a:t>“A </a:t>
            </a:r>
            <a:r>
              <a:rPr lang="en-US" sz="2400"/>
              <a:t>person can be spiritual without being religious. A person can also be outwardly “religious” in performing certain actions, and yet not focus on the underlying principles of spirituality.” </a:t>
            </a:r>
            <a:br>
              <a:rPr lang="en-US" sz="2400"/>
            </a:br>
            <a:endParaRPr lang="en-US" sz="2400" smtClean="0"/>
          </a:p>
          <a:p>
            <a:pPr lvl="2"/>
            <a:r>
              <a:rPr lang="en-US" sz="1500" smtClean="0"/>
              <a:t>Georgetown University’s </a:t>
            </a:r>
            <a:r>
              <a:rPr lang="en-US" sz="1500"/>
              <a:t>National Center for Cultural </a:t>
            </a:r>
            <a:r>
              <a:rPr lang="en-US" sz="1500" smtClean="0"/>
              <a:t>Competence</a:t>
            </a:r>
            <a:endParaRPr lang="en-US" sz="1500"/>
          </a:p>
          <a:p>
            <a:endParaRPr lang="en-US"/>
          </a:p>
        </p:txBody>
      </p:sp>
    </p:spTree>
    <p:extLst>
      <p:ext uri="{BB962C8B-B14F-4D97-AF65-F5344CB8AC3E}">
        <p14:creationId xmlns:p14="http://schemas.microsoft.com/office/powerpoint/2010/main" val="2092598500"/>
      </p:ext>
    </p:extLst>
  </p:cSld>
  <p:clrMapOvr>
    <a:masterClrMapping/>
  </p:clrMapOvr>
  <p:transition>
    <p:fade/>
  </p:transition>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a:t>Defining Terms: Spirituality </a:t>
            </a:r>
            <a:br>
              <a:rPr lang="en-US"/>
            </a:br>
            <a:r>
              <a:rPr lang="en-US"/>
              <a:t>is Not</a:t>
            </a:r>
          </a:p>
        </p:txBody>
      </p:sp>
      <p:sp>
        <p:nvSpPr>
          <p:cNvPr id="3" name="Content Placeholder 2"/>
          <p:cNvSpPr>
            <a:spLocks noGrp="1"/>
          </p:cNvSpPr>
          <p:nvPr>
            <p:ph sz="half" idx="1"/>
          </p:nvPr>
        </p:nvSpPr>
        <p:spPr>
          <a:xfrm>
            <a:off x="4919472" y="2723060"/>
            <a:ext cx="3767328" cy="3982540"/>
          </a:xfrm>
        </p:spPr>
        <p:txBody>
          <a:bodyPr>
            <a:normAutofit/>
          </a:bodyPr>
          <a:lstStyle/>
          <a:p>
            <a:r>
              <a:rPr lang="en-US" sz="2200" smtClean="0"/>
              <a:t>A fixed set of rules</a:t>
            </a:r>
          </a:p>
          <a:p>
            <a:r>
              <a:rPr lang="en-US" sz="2200" smtClean="0"/>
              <a:t>Based on fear</a:t>
            </a:r>
          </a:p>
          <a:p>
            <a:r>
              <a:rPr lang="en-US" sz="2200" smtClean="0"/>
              <a:t>Someone else’s truth</a:t>
            </a:r>
          </a:p>
          <a:p>
            <a:r>
              <a:rPr lang="en-US" sz="2200" smtClean="0"/>
              <a:t>About separation </a:t>
            </a:r>
          </a:p>
          <a:p>
            <a:pPr lvl="2"/>
            <a:endParaRPr lang="en-US" i="1" smtClean="0"/>
          </a:p>
          <a:p>
            <a:pPr lvl="2"/>
            <a:r>
              <a:rPr lang="en-US" sz="1200" err="1" smtClean="0"/>
              <a:t>Kasim Khan, </a:t>
            </a:r>
            <a:r>
              <a:rPr lang="en-US" sz="1200" i="1" smtClean="0"/>
              <a:t>The Spirit Science</a:t>
            </a:r>
            <a:endParaRPr lang="en-US" sz="1200" i="1"/>
          </a:p>
          <a:p>
            <a:pPr lvl="2"/>
            <a:endParaRPr lang="en-US" smtClean="0"/>
          </a:p>
          <a:p>
            <a:endParaRPr lang="en-US" smtClean="0"/>
          </a:p>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764" y="2723059"/>
            <a:ext cx="4145377" cy="3109033"/>
          </a:xfrm>
          <a:prstGeom prst="rect">
            <a:avLst/>
          </a:prstGeom>
        </p:spPr>
      </p:pic>
    </p:spTree>
    <p:extLst>
      <p:ext uri="{BB962C8B-B14F-4D97-AF65-F5344CB8AC3E}">
        <p14:creationId xmlns:p14="http://schemas.microsoft.com/office/powerpoint/2010/main" val="2144256733"/>
      </p:ext>
    </p:extLst>
  </p:cSld>
  <p:clrMapOvr>
    <a:masterClrMapping/>
  </p:clrMapOvr>
  <p:transition>
    <p:fade/>
  </p:transition>
  <p:timing/>
</p:sld>
</file>

<file path=ppt/slides/slide3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Religion &amp; Spirituality	</a:t>
            </a:r>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t="21540" b="21540"/>
          <a:stretch>
            <a:fillRect/>
          </a:stretch>
        </p:blipFill>
        <p:spPr>
          <a:xfrm>
            <a:off x="457200" y="2617237"/>
            <a:ext cx="3516940" cy="1780349"/>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19303" y="1904837"/>
            <a:ext cx="4261221" cy="4588854"/>
          </a:xfrm>
          <a:prstGeom prst="rect">
            <a:avLst/>
          </a:prstGeom>
        </p:spPr>
      </p:pic>
      <p:sp>
        <p:nvSpPr>
          <p:cNvPr id="7" name="Rectangle 6"/>
          <p:cNvSpPr/>
          <p:nvPr/>
        </p:nvSpPr>
        <p:spPr>
          <a:xfrm>
            <a:off x="637367" y="4554699"/>
            <a:ext cx="3243063" cy="1938992"/>
          </a:xfrm>
          <a:prstGeom prst="rect">
            <a:avLst/>
          </a:prstGeom>
        </p:spPr>
        <p:txBody>
          <a:bodyPr wrap="square">
            <a:spAutoFit/>
          </a:bodyPr>
          <a:lstStyle/>
          <a:p>
            <a:pPr algn="just"/>
            <a:r>
              <a:rPr lang="en-US" i="1"/>
              <a:t>“Religion is belief in someone else’s experience.</a:t>
            </a:r>
            <a:br>
              <a:rPr lang="en-US" i="1"/>
            </a:br>
            <a:br>
              <a:rPr lang="en-US" i="1" smtClean="0"/>
            </a:br>
            <a:r>
              <a:rPr lang="en-US" i="1" smtClean="0"/>
              <a:t>Spirituality </a:t>
            </a:r>
            <a:r>
              <a:rPr lang="en-US" i="1"/>
              <a:t>is having your own experience.”</a:t>
            </a:r>
            <a:br>
              <a:rPr lang="en-US" i="1"/>
            </a:br>
            <a:br>
              <a:rPr lang="en-US" i="1" smtClean="0"/>
            </a:br>
            <a:r>
              <a:rPr lang="en-US" sz="1200" smtClean="0"/>
              <a:t>– </a:t>
            </a:r>
            <a:r>
              <a:rPr lang="en-US" sz="1200"/>
              <a:t>Deepak Chopra</a:t>
            </a:r>
          </a:p>
        </p:txBody>
      </p:sp>
    </p:spTree>
    <p:extLst>
      <p:ext uri="{BB962C8B-B14F-4D97-AF65-F5344CB8AC3E}">
        <p14:creationId xmlns:p14="http://schemas.microsoft.com/office/powerpoint/2010/main" val="356997141"/>
      </p:ext>
    </p:extLst>
  </p:cSld>
  <p:clrMapOvr>
    <a:masterClrMapping/>
  </p:clrMapOvr>
  <p:transition>
    <p:fade/>
  </p:transition>
  <p:timing/>
</p:sld>
</file>

<file path=ppt/slides/slide3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5" name="Title 1"/>
          <p:cNvSpPr>
            <a:spLocks noGrp="1"/>
          </p:cNvSpPr>
          <p:nvPr>
            <p:ph type="title"/>
          </p:nvPr>
        </p:nvSpPr>
        <p:spPr/>
        <p:txBody>
          <a:bodyPr/>
          <a:lstStyle/>
          <a:p>
            <a:r>
              <a:rPr lang="en-US" smtClean="0"/>
              <a:t>Defining Terms: Spirituality</a:t>
            </a:r>
            <a:endParaRPr lang="en-US"/>
          </a:p>
        </p:txBody>
      </p:sp>
      <p:sp>
        <p:nvSpPr>
          <p:cNvPr id="3" name="Content Placeholder 2"/>
          <p:cNvSpPr>
            <a:spLocks noGrp="1"/>
          </p:cNvSpPr>
          <p:nvPr>
            <p:ph idx="1"/>
          </p:nvPr>
        </p:nvSpPr>
        <p:spPr/>
        <p:txBody>
          <a:bodyPr/>
          <a:lstStyle/>
          <a:p>
            <a:pPr marL="342900" lvl="2" indent="-342900"/>
            <a:endParaRPr lang="en-US" smtClean="0"/>
          </a:p>
          <a:p>
            <a:pPr marL="342900" lvl="2" indent="-342900"/>
            <a:endParaRPr lang="en-US"/>
          </a:p>
          <a:p>
            <a:pPr marL="342900" lvl="2" indent="-342900"/>
            <a:endParaRPr lang="en-US" smtClean="0"/>
          </a:p>
          <a:p>
            <a:pPr marL="342900" lvl="2" indent="-342900"/>
            <a:endParaRPr lang="en-US"/>
          </a:p>
          <a:p>
            <a:pPr marL="342900" lvl="2" indent="-342900"/>
            <a:endParaRPr lang="en-US" smtClean="0"/>
          </a:p>
          <a:p>
            <a:pPr marL="0" indent="0">
              <a:buNone/>
            </a:pPr>
            <a:endParaRPr lang="en-US"/>
          </a:p>
        </p:txBody>
      </p:sp>
      <p:sp>
        <p:nvSpPr>
          <p:cNvPr id="4" name="Title 1"/>
          <p:cNvSpPr txBox="1"/>
          <p:nvPr/>
        </p:nvSpPr>
        <p:spPr>
          <a:xfrm>
            <a:off x="609600" y="427038"/>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l="18970" t="2204" r="56568" b="5769"/>
          <a:stretch>
            <a:fillRect/>
          </a:stretch>
        </p:blipFill>
        <p:spPr>
          <a:xfrm rot="5400000">
            <a:off x="2807462" y="599604"/>
            <a:ext cx="3578580" cy="7611774"/>
          </a:xfrm>
          <a:prstGeom prst="rect">
            <a:avLst/>
          </a:prstGeom>
        </p:spPr>
      </p:pic>
      <p:sp>
        <p:nvSpPr>
          <p:cNvPr id="8" name="Donut 7"/>
          <p:cNvSpPr/>
          <p:nvPr/>
        </p:nvSpPr>
        <p:spPr>
          <a:xfrm>
            <a:off x="2801055" y="3674444"/>
            <a:ext cx="1679222" cy="905933"/>
          </a:xfrm>
          <a:prstGeom prst="donut">
            <a:avLst/>
          </a:prstGeom>
          <a:solidFill>
            <a:srgbClr val="FF0000"/>
          </a:solidFill>
          <a:effectLst>
            <a:softEdge rad="762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9" name="Donut 8"/>
          <p:cNvSpPr/>
          <p:nvPr/>
        </p:nvSpPr>
        <p:spPr>
          <a:xfrm>
            <a:off x="6290733" y="2616201"/>
            <a:ext cx="1679222" cy="908756"/>
          </a:xfrm>
          <a:prstGeom prst="donut">
            <a:avLst/>
          </a:prstGeom>
          <a:solidFill>
            <a:srgbClr val="FF0000"/>
          </a:solidFill>
          <a:effectLst>
            <a:softEdge rad="762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Donut 9"/>
          <p:cNvSpPr/>
          <p:nvPr/>
        </p:nvSpPr>
        <p:spPr>
          <a:xfrm>
            <a:off x="1476489" y="3640578"/>
            <a:ext cx="1569061" cy="939799"/>
          </a:xfrm>
          <a:prstGeom prst="donut">
            <a:avLst/>
          </a:prstGeom>
          <a:solidFill>
            <a:srgbClr val="FF0000"/>
          </a:solidFill>
          <a:effectLst>
            <a:softEdge rad="762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739066463"/>
      </p:ext>
    </p:extLst>
  </p:cSld>
  <p:clrMapOvr>
    <a:masterClrMapping/>
  </p:clrMapOvr>
  <p:transition>
    <p:fade/>
  </p:transition>
  <p:timing/>
</p:sld>
</file>

<file path=ppt/slides/slide3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a:t>Defining Terms: Spirituality</a:t>
            </a:r>
          </a:p>
        </p:txBody>
      </p:sp>
      <p:sp>
        <p:nvSpPr>
          <p:cNvPr id="3" name="Content Placeholder 2"/>
          <p:cNvSpPr>
            <a:spLocks noGrp="1"/>
          </p:cNvSpPr>
          <p:nvPr>
            <p:ph idx="1"/>
          </p:nvPr>
        </p:nvSpPr>
        <p:spPr>
          <a:xfrm>
            <a:off x="739775" y="2770094"/>
            <a:ext cx="7662864" cy="3591120"/>
          </a:xfrm>
        </p:spPr>
        <p:txBody>
          <a:bodyPr>
            <a:normAutofit/>
          </a:bodyPr>
          <a:lstStyle/>
          <a:p>
            <a:pPr marL="0" lvl="2" indent="0" algn="just">
              <a:buNone/>
            </a:pPr>
            <a:r>
              <a:rPr lang="en-US" sz="2400"/>
              <a:t>“…the search for transcendent </a:t>
            </a:r>
            <a:r>
              <a:rPr lang="en-US" sz="2400">
                <a:solidFill>
                  <a:srgbClr val="FF0000"/>
                </a:solidFill>
              </a:rPr>
              <a:t>meaning</a:t>
            </a:r>
            <a:r>
              <a:rPr lang="en-US" sz="2400"/>
              <a:t>” – can be expressed in religious practice or …expressed ”exclusively in their </a:t>
            </a:r>
            <a:r>
              <a:rPr lang="en-US" sz="2400">
                <a:solidFill>
                  <a:srgbClr val="FF0000"/>
                </a:solidFill>
              </a:rPr>
              <a:t>relationship</a:t>
            </a:r>
            <a:r>
              <a:rPr lang="en-US" sz="2400"/>
              <a:t> to nature, music, the arts, a set of philosophical beliefs, or </a:t>
            </a:r>
            <a:r>
              <a:rPr lang="en-US" sz="2400">
                <a:solidFill>
                  <a:srgbClr val="FF0000"/>
                </a:solidFill>
              </a:rPr>
              <a:t>relationships with friends and family</a:t>
            </a:r>
            <a:r>
              <a:rPr lang="en-US" sz="2400"/>
              <a:t>” </a:t>
            </a:r>
            <a:endParaRPr lang="en-US" sz="2400" smtClean="0"/>
          </a:p>
          <a:p>
            <a:pPr marL="457200" lvl="3" indent="0">
              <a:buNone/>
            </a:pPr>
            <a:endParaRPr lang="en-US" smtClean="0"/>
          </a:p>
          <a:p>
            <a:pPr marL="742950" lvl="3" indent="-285750"/>
            <a:r>
              <a:rPr lang="en-US" sz="1300" err="1" smtClean="0"/>
              <a:t>Astrow</a:t>
            </a:r>
            <a:r>
              <a:rPr lang="en-US" sz="1300"/>
              <a:t>, A., Pulchalski, C., and Sulmasy, D. (2001). Religion, Spirituality, and Health Care: Social, Ethical, and Practical Considerations. </a:t>
            </a:r>
            <a:r>
              <a:rPr lang="en-US" sz="1300" i="1"/>
              <a:t>American Journal of Medicine</a:t>
            </a:r>
            <a:r>
              <a:rPr lang="en-US" sz="1300"/>
              <a:t>. 110:283-287.</a:t>
            </a:r>
          </a:p>
          <a:p>
            <a:pPr marL="342900" lvl="2" indent="-342900"/>
            <a:endParaRPr lang="en-US"/>
          </a:p>
        </p:txBody>
      </p:sp>
    </p:spTree>
    <p:extLst>
      <p:ext uri="{BB962C8B-B14F-4D97-AF65-F5344CB8AC3E}">
        <p14:creationId xmlns:p14="http://schemas.microsoft.com/office/powerpoint/2010/main" val="756980668"/>
      </p:ext>
    </p:extLst>
  </p:cSld>
  <p:clrMapOvr>
    <a:masterClrMapping/>
  </p:clrMapOvr>
  <p:transition>
    <p:fade/>
  </p:transition>
  <p:timing/>
</p:sld>
</file>

<file path=ppt/slides/slide3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a:t>Defining Terms: Spirituality</a:t>
            </a:r>
          </a:p>
        </p:txBody>
      </p:sp>
      <p:sp>
        <p:nvSpPr>
          <p:cNvPr id="3" name="Content Placeholder 2"/>
          <p:cNvSpPr>
            <a:spLocks noGrp="1"/>
          </p:cNvSpPr>
          <p:nvPr>
            <p:ph idx="1"/>
          </p:nvPr>
        </p:nvSpPr>
        <p:spPr>
          <a:xfrm>
            <a:off x="739775" y="2770094"/>
            <a:ext cx="7662864" cy="3261889"/>
          </a:xfrm>
        </p:spPr>
        <p:txBody>
          <a:bodyPr>
            <a:normAutofit fontScale="85000" lnSpcReduction="10000"/>
          </a:bodyPr>
          <a:lstStyle/>
          <a:p>
            <a:pPr marL="0" indent="0">
              <a:buNone/>
            </a:pPr>
            <a:r>
              <a:rPr lang="en-US" sz="2800"/>
              <a:t>“individual search for </a:t>
            </a:r>
            <a:r>
              <a:rPr lang="en-US" sz="2800">
                <a:solidFill>
                  <a:srgbClr val="FF0000"/>
                </a:solidFill>
              </a:rPr>
              <a:t>meaning</a:t>
            </a:r>
            <a:r>
              <a:rPr lang="en-US" sz="2800"/>
              <a:t>” </a:t>
            </a:r>
            <a:endParaRPr lang="en-US" sz="2800" smtClean="0"/>
          </a:p>
          <a:p>
            <a:pPr lvl="3"/>
            <a:r>
              <a:rPr lang="en-US" err="1" smtClean="0"/>
              <a:t>Bown, J. and Williams, S. (1993) Spirituality in Nursing: A Review of the Literature. </a:t>
            </a:r>
            <a:r>
              <a:rPr lang="en-US" i="1" smtClean="0"/>
              <a:t>Journal of Advances in Health and Nursing Care</a:t>
            </a:r>
            <a:r>
              <a:rPr lang="en-US" smtClean="0"/>
              <a:t>. 2(4):41-66.</a:t>
            </a:r>
            <a:endParaRPr lang="en-US"/>
          </a:p>
          <a:p>
            <a:pPr lvl="2"/>
            <a:endParaRPr lang="en-US" smtClean="0"/>
          </a:p>
          <a:p>
            <a:pPr marL="0" indent="0" algn="just">
              <a:buNone/>
            </a:pPr>
            <a:r>
              <a:rPr lang="en-US" sz="2800" smtClean="0"/>
              <a:t>“a quality that goes beyond religious affiliation, that strives for inspiration, reverence, awe, </a:t>
            </a:r>
            <a:r>
              <a:rPr lang="en-US" sz="2800" smtClean="0">
                <a:solidFill>
                  <a:srgbClr val="FF0000"/>
                </a:solidFill>
              </a:rPr>
              <a:t>meaning and purpose</a:t>
            </a:r>
            <a:r>
              <a:rPr lang="en-US" sz="2800" smtClean="0"/>
              <a:t>, even in those who do not believe in God.” </a:t>
            </a:r>
          </a:p>
          <a:p>
            <a:pPr lvl="3"/>
            <a:r>
              <a:rPr lang="en-US" sz="1600" smtClean="0"/>
              <a:t>Murray</a:t>
            </a:r>
            <a:r>
              <a:rPr lang="en-US" sz="1600"/>
              <a:t>, R. and Zentner, J. (1989). </a:t>
            </a:r>
            <a:r>
              <a:rPr lang="en-US" sz="1600" i="1"/>
              <a:t>Nursing Concepts for Health Promotion</a:t>
            </a:r>
            <a:r>
              <a:rPr lang="en-US" sz="1600"/>
              <a:t>. London: Prentice-Hall.</a:t>
            </a:r>
            <a:r>
              <a:rPr lang="en-US" sz="1600" smtClean="0">
                <a:effectLst/>
              </a:rPr>
              <a:t> </a:t>
            </a:r>
          </a:p>
          <a:p>
            <a:pPr lvl="3"/>
            <a:endParaRPr lang="en-US"/>
          </a:p>
        </p:txBody>
      </p:sp>
    </p:spTree>
    <p:extLst>
      <p:ext uri="{BB962C8B-B14F-4D97-AF65-F5344CB8AC3E}">
        <p14:creationId xmlns:p14="http://schemas.microsoft.com/office/powerpoint/2010/main" val="4109069832"/>
      </p:ext>
    </p:extLst>
  </p:cSld>
  <p:clrMapOvr>
    <a:masterClrMapping/>
  </p:clrMapOvr>
  <p:transition>
    <p:fade/>
  </p:transition>
  <p:timing/>
</p:sld>
</file>

<file path=ppt/slides/slide3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p:txBody>
          <a:bodyPr>
            <a:normAutofit/>
          </a:bodyPr>
          <a:lstStyle/>
          <a:p>
            <a:pPr marL="0" lvl="2" indent="0" algn="just">
              <a:buNone/>
            </a:pPr>
            <a:r>
              <a:rPr lang="en-US" sz="2400"/>
              <a:t>“Spirituality is recognizing and celebrating that we are all inextricably </a:t>
            </a:r>
            <a:r>
              <a:rPr lang="en-US" sz="2400">
                <a:solidFill>
                  <a:srgbClr val="FF0000"/>
                </a:solidFill>
              </a:rPr>
              <a:t>connected to each other </a:t>
            </a:r>
            <a:r>
              <a:rPr lang="en-US" sz="2400"/>
              <a:t>by a power greater than all of us, and that our </a:t>
            </a:r>
            <a:r>
              <a:rPr lang="en-US" sz="2400">
                <a:solidFill>
                  <a:srgbClr val="FF0000"/>
                </a:solidFill>
              </a:rPr>
              <a:t>connection</a:t>
            </a:r>
            <a:r>
              <a:rPr lang="en-US" sz="2400"/>
              <a:t> to that power and to one another is grounded in love and compassion. Practicing spirituality brings a sense of perspective, </a:t>
            </a:r>
            <a:r>
              <a:rPr lang="en-US" sz="2400">
                <a:solidFill>
                  <a:srgbClr val="FF0000"/>
                </a:solidFill>
              </a:rPr>
              <a:t>meaning, and purpose </a:t>
            </a:r>
            <a:r>
              <a:rPr lang="en-US" sz="2400"/>
              <a:t>to our lives.” </a:t>
            </a:r>
            <a:endParaRPr lang="en-US" sz="2400" smtClean="0"/>
          </a:p>
          <a:p>
            <a:pPr marL="457200" lvl="3" indent="0">
              <a:buNone/>
            </a:pPr>
            <a:endParaRPr lang="en-US" smtClean="0"/>
          </a:p>
          <a:p>
            <a:pPr marL="742950" lvl="3" indent="-285750"/>
            <a:r>
              <a:rPr lang="en-US" sz="1500" err="1" smtClean="0"/>
              <a:t>Brene Brown, Researcher, Storyteller, Texan</a:t>
            </a:r>
          </a:p>
          <a:p>
            <a:pPr marL="342900" lvl="2" indent="-342900"/>
            <a:endParaRPr lang="en-US" sz="3600" smtClean="0"/>
          </a:p>
          <a:p>
            <a:pPr marL="342900" lvl="2" indent="-342900"/>
            <a:endParaRPr lang="en-US" sz="3600"/>
          </a:p>
          <a:p>
            <a:pPr marL="342900" lvl="2" indent="-342900"/>
            <a:endParaRPr lang="en-US" sz="3600"/>
          </a:p>
          <a:p>
            <a:endParaRPr lang="en-US"/>
          </a:p>
        </p:txBody>
      </p:sp>
      <p:sp>
        <p:nvSpPr>
          <p:cNvPr id="4" name="Title 1"/>
          <p:cNvSpPr txBox="1"/>
          <p:nvPr/>
        </p:nvSpPr>
        <p:spPr>
          <a:xfrm>
            <a:off x="609600" y="427038"/>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mtClean="0">
                <a:solidFill>
                  <a:srgbClr val="FFFFFF"/>
                </a:solidFill>
              </a:rPr>
              <a:t>Defining Terms: Spirituality</a:t>
            </a:r>
            <a:endParaRPr lang="en-US">
              <a:solidFill>
                <a:srgbClr val="FFFFFF"/>
              </a:solidFill>
            </a:endParaRPr>
          </a:p>
        </p:txBody>
      </p:sp>
    </p:spTree>
    <p:extLst>
      <p:ext uri="{BB962C8B-B14F-4D97-AF65-F5344CB8AC3E}">
        <p14:creationId xmlns:p14="http://schemas.microsoft.com/office/powerpoint/2010/main" val="3831072243"/>
      </p:ext>
    </p:extLst>
  </p:cSld>
  <p:clrMapOvr>
    <a:masterClrMapping/>
  </p:clrMapOvr>
  <p:transition>
    <p:fade/>
  </p:transition>
  <p:timing/>
</p:sld>
</file>

<file path=ppt/slides/slide3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a:xfrm>
            <a:off x="739775" y="2770094"/>
            <a:ext cx="7662864" cy="3779252"/>
          </a:xfrm>
        </p:spPr>
        <p:txBody>
          <a:bodyPr>
            <a:normAutofit fontScale="92500"/>
          </a:bodyPr>
          <a:lstStyle/>
          <a:p>
            <a:pPr algn="just"/>
            <a:r>
              <a:rPr lang="en-US" smtClean="0"/>
              <a:t>“Spirituality refers to a broad set of principles that transcend all religions. Spirituality is about the </a:t>
            </a:r>
            <a:r>
              <a:rPr lang="en-US" smtClean="0">
                <a:solidFill>
                  <a:srgbClr val="FF0000"/>
                </a:solidFill>
              </a:rPr>
              <a:t>relationship between ourselves and something larger</a:t>
            </a:r>
            <a:r>
              <a:rPr lang="en-US" smtClean="0"/>
              <a:t>. That something can be the good of the community or the people who are served by your agency or school or with energies greater than ourselves. Spirituality means being in the right </a:t>
            </a:r>
            <a:r>
              <a:rPr lang="en-US" smtClean="0">
                <a:solidFill>
                  <a:srgbClr val="FF0000"/>
                </a:solidFill>
              </a:rPr>
              <a:t>relationship</a:t>
            </a:r>
            <a:r>
              <a:rPr lang="en-US" smtClean="0"/>
              <a:t> with all that is. It is a stance of harmlessness toward all living beings and an understanding of their mutual interdependence.” </a:t>
            </a:r>
          </a:p>
          <a:p>
            <a:pPr lvl="3"/>
            <a:endParaRPr lang="en-US" smtClean="0"/>
          </a:p>
          <a:p>
            <a:pPr lvl="3"/>
            <a:r>
              <a:rPr lang="en-US" sz="1600" smtClean="0"/>
              <a:t>Kaiser, L. (2000). “Spirituality and the Physician Executive: Reconciling the Inner Self and the Business of Health Care. </a:t>
            </a:r>
            <a:r>
              <a:rPr lang="en-US" sz="1600" i="1" smtClean="0"/>
              <a:t>The Physician Executive</a:t>
            </a:r>
            <a:r>
              <a:rPr lang="en-US" sz="1600" smtClean="0"/>
              <a:t>. 26(2). March/April.</a:t>
            </a:r>
          </a:p>
          <a:p>
            <a:pPr marL="0" lvl="2" indent="0">
              <a:buNone/>
            </a:pPr>
            <a:endParaRPr lang="en-US" sz="3600" smtClean="0"/>
          </a:p>
          <a:p>
            <a:pPr marL="342900" lvl="2" indent="-342900"/>
            <a:endParaRPr lang="en-US" sz="3600"/>
          </a:p>
          <a:p>
            <a:pPr marL="342900" lvl="2" indent="-342900"/>
            <a:endParaRPr lang="en-US" sz="3600"/>
          </a:p>
          <a:p>
            <a:endParaRPr lang="en-US"/>
          </a:p>
        </p:txBody>
      </p:sp>
      <p:sp>
        <p:nvSpPr>
          <p:cNvPr id="4" name="Title 1"/>
          <p:cNvSpPr txBox="1"/>
          <p:nvPr/>
        </p:nvSpPr>
        <p:spPr>
          <a:xfrm>
            <a:off x="609600" y="427038"/>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mtClean="0">
                <a:solidFill>
                  <a:srgbClr val="FFFFFF"/>
                </a:solidFill>
              </a:rPr>
              <a:t>Defining Terms: Spirituality</a:t>
            </a:r>
            <a:endParaRPr lang="en-US">
              <a:solidFill>
                <a:srgbClr val="FFFFFF"/>
              </a:solidFill>
            </a:endParaRPr>
          </a:p>
        </p:txBody>
      </p:sp>
    </p:spTree>
    <p:extLst>
      <p:ext uri="{BB962C8B-B14F-4D97-AF65-F5344CB8AC3E}">
        <p14:creationId xmlns:p14="http://schemas.microsoft.com/office/powerpoint/2010/main" val="1407428659"/>
      </p:ext>
    </p:extLst>
  </p:cSld>
  <p:clrMapOvr>
    <a:masterClrMapping/>
  </p:clrMapOvr>
  <p:transition>
    <p:fade/>
  </p:transition>
  <p:timing/>
</p:sld>
</file>

<file path=ppt/slides/slide3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4" name="Title 3"/>
          <p:cNvSpPr>
            <a:spLocks noGrp="1"/>
          </p:cNvSpPr>
          <p:nvPr>
            <p:ph type="title"/>
          </p:nvPr>
        </p:nvSpPr>
        <p:spPr/>
        <p:txBody>
          <a:bodyPr>
            <a:normAutofit fontScale="90000"/>
          </a:bodyPr>
          <a:lstStyle/>
          <a:p>
            <a:r>
              <a:rPr lang="en-US"/>
              <a:t>Defining Terms: Spirituality</a:t>
            </a:r>
            <a:br>
              <a:rPr lang="en-US" smtClean="0"/>
            </a:br>
            <a:r>
              <a:rPr lang="en-US" smtClean="0"/>
              <a:t>(Summary)</a:t>
            </a:r>
            <a:endParaRPr lang="en-US"/>
          </a:p>
        </p:txBody>
      </p:sp>
      <p:sp>
        <p:nvSpPr>
          <p:cNvPr id="5" name="Text Placeholder 4"/>
          <p:cNvSpPr>
            <a:spLocks noGrp="1"/>
          </p:cNvSpPr>
          <p:nvPr>
            <p:ph type="body" idx="1"/>
          </p:nvPr>
        </p:nvSpPr>
        <p:spPr/>
        <p:txBody>
          <a:bodyPr/>
          <a:lstStyle/>
          <a:p>
            <a:r>
              <a:rPr lang="en-US" u="sng" smtClean="0"/>
              <a:t>IS</a:t>
            </a:r>
            <a:endParaRPr lang="en-US" u="sng"/>
          </a:p>
        </p:txBody>
      </p:sp>
      <p:sp>
        <p:nvSpPr>
          <p:cNvPr id="6" name="Content Placeholder 5"/>
          <p:cNvSpPr>
            <a:spLocks noGrp="1"/>
          </p:cNvSpPr>
          <p:nvPr>
            <p:ph sz="half" idx="2"/>
          </p:nvPr>
        </p:nvSpPr>
        <p:spPr/>
        <p:txBody>
          <a:bodyPr/>
          <a:lstStyle/>
          <a:p>
            <a:r>
              <a:rPr lang="en-US" smtClean="0">
                <a:solidFill>
                  <a:srgbClr val="FF0000"/>
                </a:solidFill>
              </a:rPr>
              <a:t>CONNECTION</a:t>
            </a:r>
          </a:p>
          <a:p>
            <a:pPr lvl="1"/>
            <a:r>
              <a:rPr lang="en-US" smtClean="0"/>
              <a:t>Ourselves</a:t>
            </a:r>
          </a:p>
          <a:p>
            <a:pPr lvl="1"/>
            <a:r>
              <a:rPr lang="en-US" smtClean="0"/>
              <a:t>Others</a:t>
            </a:r>
          </a:p>
          <a:p>
            <a:pPr lvl="1"/>
            <a:r>
              <a:rPr lang="en-US" smtClean="0"/>
              <a:t>Something bigger</a:t>
            </a:r>
          </a:p>
          <a:p>
            <a:pPr lvl="1"/>
            <a:endParaRPr lang="en-US"/>
          </a:p>
          <a:p>
            <a:r>
              <a:rPr lang="en-US" smtClean="0">
                <a:solidFill>
                  <a:srgbClr val="FF0000"/>
                </a:solidFill>
              </a:rPr>
              <a:t>PURPOSE</a:t>
            </a:r>
          </a:p>
          <a:p>
            <a:pPr lvl="1"/>
            <a:r>
              <a:rPr lang="en-US" smtClean="0"/>
              <a:t>Meaning</a:t>
            </a:r>
          </a:p>
          <a:p>
            <a:endParaRPr lang="en-US"/>
          </a:p>
        </p:txBody>
      </p:sp>
      <p:sp>
        <p:nvSpPr>
          <p:cNvPr id="7" name="Text Placeholder 6"/>
          <p:cNvSpPr>
            <a:spLocks noGrp="1"/>
          </p:cNvSpPr>
          <p:nvPr>
            <p:ph type="body" sz="quarter" idx="3"/>
          </p:nvPr>
        </p:nvSpPr>
        <p:spPr/>
        <p:txBody>
          <a:bodyPr/>
          <a:lstStyle/>
          <a:p>
            <a:r>
              <a:rPr lang="en-US" u="sng" smtClean="0"/>
              <a:t>IS NOT</a:t>
            </a:r>
            <a:endParaRPr lang="en-US" u="sng"/>
          </a:p>
        </p:txBody>
      </p:sp>
      <p:sp>
        <p:nvSpPr>
          <p:cNvPr id="8" name="Content Placeholder 7"/>
          <p:cNvSpPr>
            <a:spLocks noGrp="1"/>
          </p:cNvSpPr>
          <p:nvPr>
            <p:ph sz="quarter" idx="4"/>
          </p:nvPr>
        </p:nvSpPr>
        <p:spPr/>
        <p:txBody>
          <a:bodyPr/>
          <a:lstStyle/>
          <a:p>
            <a:r>
              <a:rPr lang="en-US" smtClean="0"/>
              <a:t>Religious</a:t>
            </a:r>
          </a:p>
          <a:p>
            <a:r>
              <a:rPr lang="en-US" smtClean="0"/>
              <a:t>Exclusive</a:t>
            </a:r>
          </a:p>
          <a:p>
            <a:r>
              <a:rPr lang="en-US" smtClean="0"/>
              <a:t>Dogmatic</a:t>
            </a:r>
          </a:p>
          <a:p>
            <a:r>
              <a:rPr lang="en-US" smtClean="0"/>
              <a:t>Outside of ourselves</a:t>
            </a:r>
          </a:p>
          <a:p>
            <a:r>
              <a:rPr lang="en-US" smtClean="0"/>
              <a:t>Unnatural</a:t>
            </a:r>
          </a:p>
          <a:p>
            <a:endParaRPr lang="en-US" smtClean="0"/>
          </a:p>
          <a:p>
            <a:pPr marL="0" indent="0">
              <a:buNone/>
            </a:pPr>
            <a:endParaRPr lang="en-US"/>
          </a:p>
        </p:txBody>
      </p:sp>
      <p:cxnSp>
        <p:nvCxnSpPr>
          <p:cNvPr id="10" name="Straight Connector 9"/>
          <p:cNvCxnSpPr/>
          <p:nvPr/>
        </p:nvCxnSpPr>
        <p:spPr>
          <a:xfrm flipH="1">
            <a:off x="4398888" y="2558195"/>
            <a:ext cx="0" cy="3859086"/>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4837840"/>
      </p:ext>
    </p:extLst>
  </p:cSld>
  <p:clrMapOvr>
    <a:masterClrMapping/>
  </p:clrMapOvr>
  <p:transition>
    <p:fade/>
  </p:transition>
  <p:timing/>
</p:sld>
</file>

<file path=ppt/slides/slide3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Defining Terms: Spirituality</a:t>
            </a:r>
            <a:endParaRPr lang="en-US"/>
          </a:p>
        </p:txBody>
      </p:sp>
      <p:sp>
        <p:nvSpPr>
          <p:cNvPr id="4" name="Content Placeholder 2"/>
          <p:cNvSpPr>
            <a:spLocks noGrp="1"/>
          </p:cNvSpPr>
          <p:nvPr>
            <p:ph idx="1"/>
          </p:nvPr>
        </p:nvSpPr>
        <p:spPr/>
        <p:txBody>
          <a:bodyPr/>
          <a:lstStyle/>
          <a:p>
            <a:r>
              <a:rPr lang="en-US" sz="2400" smtClean="0"/>
              <a:t>Spirituality = the Solution to the Problem</a:t>
            </a:r>
          </a:p>
          <a:p>
            <a:endParaRPr lang="en-US"/>
          </a:p>
          <a:p>
            <a:r>
              <a:rPr lang="en-US" smtClean="0"/>
              <a:t>Define:</a:t>
            </a:r>
          </a:p>
          <a:p>
            <a:pPr lvl="1"/>
            <a:r>
              <a:rPr lang="en-US" smtClean="0">
                <a:solidFill>
                  <a:srgbClr val="008000"/>
                </a:solidFill>
              </a:rPr>
              <a:t>Spirituality = Connection &amp; Purpose </a:t>
            </a:r>
          </a:p>
          <a:p>
            <a:pPr lvl="1"/>
            <a:r>
              <a:rPr lang="en-US" smtClean="0"/>
              <a:t>Problem</a:t>
            </a:r>
          </a:p>
          <a:p>
            <a:pPr lvl="1"/>
            <a:r>
              <a:rPr lang="en-US" smtClean="0"/>
              <a:t>Solution</a:t>
            </a:r>
          </a:p>
          <a:p>
            <a:pPr lvl="1"/>
            <a:endParaRPr lang="en-US"/>
          </a:p>
          <a:p>
            <a:pPr marL="0" indent="0">
              <a:buNone/>
            </a:pPr>
            <a:endParaRPr lang="en-US"/>
          </a:p>
        </p:txBody>
      </p:sp>
      <p:pic>
        <p:nvPicPr>
          <p:cNvPr id="6" name="Picture 5"/>
          <p:cNvPicPr>
            <a:picLocks noChangeAspect="1"/>
          </p:cNvPicPr>
          <p:nvPr/>
        </p:nvPicPr>
        <p:blipFill>
          <a:blip r:embed="rId3">
            <a:alphaModFix amt="86000"/>
            <a:extLst>
              <a:ext uri="{28A0092B-C50C-407E-A947-70E740481C1C}">
                <a14:useLocalDpi xmlns:a14="http://schemas.microsoft.com/office/drawing/2010/main" val="0"/>
              </a:ext>
            </a:extLst>
          </a:blip>
          <a:stretch>
            <a:fillRect/>
          </a:stretch>
        </p:blipFill>
        <p:spPr>
          <a:xfrm>
            <a:off x="7266989" y="2198792"/>
            <a:ext cx="1675686" cy="142861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3957" y="4437057"/>
            <a:ext cx="2966423" cy="1700749"/>
          </a:xfrm>
          <a:prstGeom prst="rect">
            <a:avLst/>
          </a:prstGeom>
        </p:spPr>
      </p:pic>
    </p:spTree>
    <p:extLst>
      <p:ext uri="{BB962C8B-B14F-4D97-AF65-F5344CB8AC3E}">
        <p14:creationId xmlns:p14="http://schemas.microsoft.com/office/powerpoint/2010/main" val="742403369"/>
      </p:ext>
    </p:extLst>
  </p:cSld>
  <p:clrMapOvr>
    <a:masterClrMapping/>
  </p:clrMapOvr>
  <p:transition>
    <p:fade/>
  </p:transition>
  <p:timing/>
</p:sld>
</file>

<file path=ppt/slides/slide3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Defining Terms: Spirituality</a:t>
            </a:r>
            <a:endParaRPr lang="en-US"/>
          </a:p>
        </p:txBody>
      </p:sp>
      <p:sp>
        <p:nvSpPr>
          <p:cNvPr id="4" name="Content Placeholder 2"/>
          <p:cNvSpPr>
            <a:spLocks noGrp="1"/>
          </p:cNvSpPr>
          <p:nvPr>
            <p:ph idx="1"/>
          </p:nvPr>
        </p:nvSpPr>
        <p:spPr/>
        <p:txBody>
          <a:bodyPr/>
          <a:lstStyle/>
          <a:p>
            <a:r>
              <a:rPr lang="en-US" sz="2400" smtClean="0"/>
              <a:t>Spirituality = the Solution to the Problem</a:t>
            </a:r>
          </a:p>
          <a:p>
            <a:endParaRPr lang="en-US"/>
          </a:p>
          <a:p>
            <a:r>
              <a:rPr lang="en-US" smtClean="0"/>
              <a:t>Define:</a:t>
            </a:r>
          </a:p>
          <a:p>
            <a:pPr lvl="1"/>
            <a:r>
              <a:rPr lang="en-US" smtClean="0">
                <a:solidFill>
                  <a:schemeClr val="tx1"/>
                </a:solidFill>
              </a:rPr>
              <a:t>Spirituality = Connection &amp; Purpose </a:t>
            </a:r>
          </a:p>
          <a:p>
            <a:pPr lvl="1"/>
            <a:r>
              <a:rPr lang="en-US" smtClean="0">
                <a:solidFill>
                  <a:srgbClr val="FF0000"/>
                </a:solidFill>
              </a:rPr>
              <a:t>Problem</a:t>
            </a:r>
          </a:p>
          <a:p>
            <a:pPr lvl="1"/>
            <a:r>
              <a:rPr lang="en-US" smtClean="0"/>
              <a:t>Solution</a:t>
            </a:r>
          </a:p>
          <a:p>
            <a:pPr lvl="1"/>
            <a:endParaRPr lang="en-US"/>
          </a:p>
          <a:p>
            <a:pPr marL="0" indent="0">
              <a:buNone/>
            </a:pPr>
            <a:endParaRPr lang="en-US"/>
          </a:p>
        </p:txBody>
      </p:sp>
      <p:pic>
        <p:nvPicPr>
          <p:cNvPr id="6" name="Picture 5"/>
          <p:cNvPicPr>
            <a:picLocks noChangeAspect="1"/>
          </p:cNvPicPr>
          <p:nvPr/>
        </p:nvPicPr>
        <p:blipFill>
          <a:blip r:embed="rId3">
            <a:alphaModFix amt="86000"/>
            <a:extLst>
              <a:ext uri="{28A0092B-C50C-407E-A947-70E740481C1C}">
                <a14:useLocalDpi xmlns:a14="http://schemas.microsoft.com/office/drawing/2010/main" val="0"/>
              </a:ext>
            </a:extLst>
          </a:blip>
          <a:stretch>
            <a:fillRect/>
          </a:stretch>
        </p:blipFill>
        <p:spPr>
          <a:xfrm>
            <a:off x="7266989" y="2198792"/>
            <a:ext cx="1675686" cy="142861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3957" y="4437057"/>
            <a:ext cx="2966423" cy="1700749"/>
          </a:xfrm>
          <a:prstGeom prst="rect">
            <a:avLst/>
          </a:prstGeom>
        </p:spPr>
      </p:pic>
    </p:spTree>
    <p:extLst>
      <p:ext uri="{BB962C8B-B14F-4D97-AF65-F5344CB8AC3E}">
        <p14:creationId xmlns:p14="http://schemas.microsoft.com/office/powerpoint/2010/main" val="1642926023"/>
      </p:ext>
    </p:extLst>
  </p:cSld>
  <p:clrMapOvr>
    <a:masterClrMapping/>
  </p:clrMapOvr>
  <p:transition>
    <p:fade/>
  </p:transition>
  <p:timing/>
</p:sld>
</file>

<file path=ppt/slides/slide3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45222" cy="6858000"/>
          </a:xfrm>
          <a:prstGeom prst="rect">
            <a:avLst/>
          </a:prstGeom>
        </p:spPr>
      </p:pic>
    </p:spTree>
    <p:extLst>
      <p:ext uri="{BB962C8B-B14F-4D97-AF65-F5344CB8AC3E}">
        <p14:creationId xmlns:p14="http://schemas.microsoft.com/office/powerpoint/2010/main" val="2810393406"/>
      </p:ext>
    </p:extLst>
  </p:cSld>
  <p:clrMapOvr>
    <a:masterClrMapping/>
  </p:clrMapOvr>
  <p:transition>
    <p:fade/>
  </p:transition>
  <p:timing/>
</p:sld>
</file>

<file path=ppt/slides/slide4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02114"/>
            <a:ext cx="9144000" cy="4830438"/>
          </a:xfrm>
          <a:prstGeom prst="rect">
            <a:avLst/>
          </a:prstGeom>
        </p:spPr>
      </p:pic>
    </p:spTree>
    <p:extLst>
      <p:ext uri="{BB962C8B-B14F-4D97-AF65-F5344CB8AC3E}">
        <p14:creationId xmlns:p14="http://schemas.microsoft.com/office/powerpoint/2010/main" val="4160462254"/>
      </p:ext>
    </p:extLst>
  </p:cSld>
  <p:clrMapOvr>
    <a:masterClrMapping/>
  </p:clrMapOvr>
  <p:transition>
    <p:fade/>
  </p:transition>
  <p:timing/>
</p:sld>
</file>

<file path=ppt/slides/slide4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1000" y="0"/>
            <a:ext cx="6258503" cy="6858000"/>
          </a:xfrm>
          <a:prstGeom prst="rect">
            <a:avLst/>
          </a:prstGeom>
        </p:spPr>
      </p:pic>
    </p:spTree>
    <p:extLst>
      <p:ext uri="{BB962C8B-B14F-4D97-AF65-F5344CB8AC3E}">
        <p14:creationId xmlns:p14="http://schemas.microsoft.com/office/powerpoint/2010/main" val="4193885086"/>
      </p:ext>
    </p:extLst>
  </p:cSld>
  <p:clrMapOvr>
    <a:masterClrMapping/>
  </p:clrMapOvr>
  <p:transition>
    <p:fade/>
  </p:transition>
  <p:timing/>
</p:sld>
</file>

<file path=ppt/slides/slide4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78084"/>
            <a:ext cx="9144000" cy="6079916"/>
          </a:xfrm>
          <a:prstGeom prst="rect">
            <a:avLst/>
          </a:prstGeom>
        </p:spPr>
      </p:pic>
    </p:spTree>
    <p:extLst>
      <p:ext uri="{BB962C8B-B14F-4D97-AF65-F5344CB8AC3E}">
        <p14:creationId xmlns:p14="http://schemas.microsoft.com/office/powerpoint/2010/main" val="673503745"/>
      </p:ext>
    </p:extLst>
  </p:cSld>
  <p:clrMapOvr>
    <a:masterClrMapping/>
  </p:clrMapOvr>
  <p:transition>
    <p:fade/>
  </p:transition>
  <p:timing/>
</p:sld>
</file>

<file path=ppt/slides/slide4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6700" y="0"/>
            <a:ext cx="5700156" cy="6858000"/>
          </a:xfrm>
          <a:prstGeom prst="rect">
            <a:avLst/>
          </a:prstGeom>
        </p:spPr>
      </p:pic>
    </p:spTree>
    <p:extLst>
      <p:ext uri="{BB962C8B-B14F-4D97-AF65-F5344CB8AC3E}">
        <p14:creationId xmlns:p14="http://schemas.microsoft.com/office/powerpoint/2010/main" val="2223148780"/>
      </p:ext>
    </p:extLst>
  </p:cSld>
  <p:clrMapOvr>
    <a:masterClrMapping/>
  </p:clrMapOvr>
  <p:transition>
    <p:fade/>
  </p:transition>
  <p:timing/>
</p:sld>
</file>

<file path=ppt/slides/slide4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467038"/>
          </a:xfrm>
          <a:prstGeom prst="rect">
            <a:avLst/>
          </a:prstGeom>
        </p:spPr>
      </p:pic>
    </p:spTree>
    <p:extLst>
      <p:ext uri="{BB962C8B-B14F-4D97-AF65-F5344CB8AC3E}">
        <p14:creationId xmlns:p14="http://schemas.microsoft.com/office/powerpoint/2010/main" val="1720338413"/>
      </p:ext>
    </p:extLst>
  </p:cSld>
  <p:clrMapOvr>
    <a:masterClrMapping/>
  </p:clrMapOvr>
  <p:transition>
    <p:fade/>
  </p:transition>
  <p:timing/>
</p:sld>
</file>

<file path=ppt/slides/slide4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5778" y="0"/>
            <a:ext cx="6265084" cy="6858000"/>
          </a:xfrm>
          <a:prstGeom prst="rect">
            <a:avLst/>
          </a:prstGeom>
        </p:spPr>
      </p:pic>
    </p:spTree>
    <p:extLst>
      <p:ext uri="{BB962C8B-B14F-4D97-AF65-F5344CB8AC3E}">
        <p14:creationId xmlns:p14="http://schemas.microsoft.com/office/powerpoint/2010/main" val="3425418157"/>
      </p:ext>
    </p:extLst>
  </p:cSld>
  <p:clrMapOvr>
    <a:masterClrMapping/>
  </p:clrMapOvr>
  <p:transition>
    <p:fade/>
  </p:transition>
  <p:timing/>
</p:sld>
</file>

<file path=ppt/slides/slide4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a:t>Defining Terms: </a:t>
            </a:r>
            <a:r>
              <a:rPr lang="en-US" smtClean="0"/>
              <a:t>the Problem?</a:t>
            </a:r>
            <a:endParaRPr lang="en-US"/>
          </a:p>
        </p:txBody>
      </p:sp>
      <p:sp>
        <p:nvSpPr>
          <p:cNvPr id="3" name="Content Placeholder 2"/>
          <p:cNvSpPr>
            <a:spLocks noGrp="1"/>
          </p:cNvSpPr>
          <p:nvPr>
            <p:ph idx="1"/>
          </p:nvPr>
        </p:nvSpPr>
        <p:spPr>
          <a:xfrm>
            <a:off x="739775" y="2633848"/>
            <a:ext cx="4316543" cy="3722502"/>
          </a:xfrm>
        </p:spPr>
        <p:txBody>
          <a:bodyPr>
            <a:normAutofit fontScale="92500" lnSpcReduction="10000"/>
          </a:bodyPr>
          <a:lstStyle/>
          <a:p>
            <a:r>
              <a:rPr lang="en-US" smtClean="0"/>
              <a:t>Depression: 28%</a:t>
            </a:r>
          </a:p>
          <a:p>
            <a:pPr lvl="1"/>
            <a:r>
              <a:rPr lang="en-US" smtClean="0"/>
              <a:t>3.6X &gt; non-lawyers</a:t>
            </a:r>
          </a:p>
          <a:p>
            <a:r>
              <a:rPr lang="en-US" smtClean="0"/>
              <a:t>Anxiety: 19%</a:t>
            </a:r>
          </a:p>
          <a:p>
            <a:r>
              <a:rPr lang="en-US" smtClean="0"/>
              <a:t>Stress: 23%</a:t>
            </a:r>
          </a:p>
          <a:p>
            <a:r>
              <a:rPr lang="en-US" smtClean="0"/>
              <a:t>Sleep Deprivation:</a:t>
            </a:r>
          </a:p>
          <a:p>
            <a:r>
              <a:rPr lang="en-US" smtClean="0"/>
              <a:t>Problematic </a:t>
            </a:r>
            <a:r>
              <a:rPr lang="en-US"/>
              <a:t>Drinking</a:t>
            </a:r>
          </a:p>
          <a:p>
            <a:pPr lvl="1"/>
            <a:r>
              <a:rPr lang="en-US"/>
              <a:t>33% vs. national average 6.8</a:t>
            </a:r>
            <a:r>
              <a:rPr lang="en-US" smtClean="0"/>
              <a:t>%</a:t>
            </a:r>
            <a:endParaRPr lang="en-US"/>
          </a:p>
          <a:p>
            <a:r>
              <a:rPr lang="en-US" smtClean="0"/>
              <a:t>Suicide: 2x &gt; non-lawyers</a:t>
            </a:r>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2285" y="2365579"/>
            <a:ext cx="2504515" cy="2106601"/>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20063" y="4740855"/>
            <a:ext cx="2830689" cy="1702750"/>
          </a:xfrm>
          <a:prstGeom prst="rect">
            <a:avLst/>
          </a:prstGeom>
        </p:spPr>
      </p:pic>
      <p:pic>
        <p:nvPicPr>
          <p:cNvPr id="4" name="Picture 3"/>
          <p:cNvPicPr>
            <a:picLocks noChangeAspect="1"/>
          </p:cNvPicPr>
          <p:nvPr/>
        </p:nvPicPr>
        <p:blipFill>
          <a:blip r:embed="rId5">
            <a:alphaModFix amt="84000"/>
            <a:extLst>
              <a:ext uri="{28A0092B-C50C-407E-A947-70E740481C1C}">
                <a14:useLocalDpi xmlns:a14="http://schemas.microsoft.com/office/drawing/2010/main" val="0"/>
              </a:ext>
            </a:extLst>
          </a:blip>
          <a:srcRect t="12446" b="22735"/>
          <a:stretch>
            <a:fillRect/>
          </a:stretch>
        </p:blipFill>
        <p:spPr>
          <a:xfrm>
            <a:off x="3848787" y="2472225"/>
            <a:ext cx="2088454" cy="1767275"/>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04590" y="4496564"/>
            <a:ext cx="444196" cy="488581"/>
          </a:xfrm>
          <a:prstGeom prst="rect">
            <a:avLst/>
          </a:prstGeom>
        </p:spPr>
      </p:pic>
    </p:spTree>
    <p:extLst>
      <p:ext uri="{BB962C8B-B14F-4D97-AF65-F5344CB8AC3E}">
        <p14:creationId xmlns:p14="http://schemas.microsoft.com/office/powerpoint/2010/main" val="3415595808"/>
      </p:ext>
    </p:extLst>
  </p:cSld>
  <p:clrMapOvr>
    <a:masterClrMapping/>
  </p:clrMapOvr>
  <p:transition>
    <p:fade/>
  </p:transition>
  <p:timing/>
</p:sld>
</file>

<file path=ppt/slides/slide4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normAutofit fontScale="90000"/>
          </a:bodyPr>
          <a:lstStyle/>
          <a:p>
            <a:r>
              <a:rPr lang="en-US"/>
              <a:t>Defining Terms: the </a:t>
            </a:r>
            <a:r>
              <a:rPr lang="en-US" smtClean="0"/>
              <a:t>Problem</a:t>
            </a:r>
            <a:br>
              <a:rPr lang="en-US" smtClean="0"/>
            </a:br>
            <a:r>
              <a:rPr lang="en-US" smtClean="0"/>
              <a:t>(Aggravating Factors)</a:t>
            </a:r>
            <a:endParaRPr lang="en-US"/>
          </a:p>
        </p:txBody>
      </p:sp>
      <p:sp>
        <p:nvSpPr>
          <p:cNvPr id="3" name="Content Placeholder 2"/>
          <p:cNvSpPr>
            <a:spLocks noGrp="1"/>
          </p:cNvSpPr>
          <p:nvPr>
            <p:ph idx="1"/>
          </p:nvPr>
        </p:nvSpPr>
        <p:spPr>
          <a:xfrm>
            <a:off x="360539" y="2563299"/>
            <a:ext cx="5058487" cy="4009677"/>
          </a:xfrm>
        </p:spPr>
        <p:txBody>
          <a:bodyPr>
            <a:normAutofit fontScale="92500"/>
          </a:bodyPr>
          <a:lstStyle/>
          <a:p>
            <a:r>
              <a:rPr lang="en-US" smtClean="0"/>
              <a:t>Any </a:t>
            </a:r>
            <a:r>
              <a:rPr lang="en-US"/>
              <a:t>fact or circumstance that increases the severity or culpability of </a:t>
            </a:r>
            <a:r>
              <a:rPr lang="en-US" smtClean="0"/>
              <a:t>an act:</a:t>
            </a:r>
          </a:p>
          <a:p>
            <a:r>
              <a:rPr lang="en-US" smtClean="0"/>
              <a:t>Technology</a:t>
            </a:r>
          </a:p>
          <a:p>
            <a:r>
              <a:rPr lang="en-US" smtClean="0"/>
              <a:t>Demanding Clients</a:t>
            </a:r>
          </a:p>
          <a:p>
            <a:r>
              <a:rPr lang="en-US" smtClean="0"/>
              <a:t>Hours-</a:t>
            </a:r>
            <a:r>
              <a:rPr lang="en-US"/>
              <a:t>B</a:t>
            </a:r>
            <a:r>
              <a:rPr lang="en-US" smtClean="0"/>
              <a:t>ased System</a:t>
            </a:r>
          </a:p>
          <a:p>
            <a:r>
              <a:rPr lang="en-US" smtClean="0"/>
              <a:t>Adversarial </a:t>
            </a:r>
            <a:r>
              <a:rPr lang="en-US"/>
              <a:t>Nature of </a:t>
            </a:r>
            <a:r>
              <a:rPr lang="en-US" smtClean="0"/>
              <a:t>Profession</a:t>
            </a:r>
          </a:p>
          <a:p>
            <a:r>
              <a:rPr lang="en-US" smtClean="0"/>
              <a:t>Stigma / Norms within the Profession</a:t>
            </a:r>
          </a:p>
          <a:p>
            <a:endParaRPr lang="en-US"/>
          </a:p>
          <a:p>
            <a:pPr marL="0" indent="0">
              <a:buNone/>
            </a:pPr>
            <a:endParaRPr lang="en-US"/>
          </a:p>
        </p:txBody>
      </p:sp>
      <p:pic>
        <p:nvPicPr>
          <p:cNvPr id="7" name="Picture 6"/>
          <p:cNvPicPr>
            <a:picLocks noChangeAspect="1"/>
          </p:cNvPicPr>
          <p:nvPr/>
        </p:nvPicPr>
        <p:blipFill>
          <a:blip r:embed="rId3">
            <a:alphaModFix amt="87000"/>
            <a:extLst>
              <a:ext uri="{28A0092B-C50C-407E-A947-70E740481C1C}">
                <a14:useLocalDpi xmlns:a14="http://schemas.microsoft.com/office/drawing/2010/main" val="0"/>
              </a:ext>
            </a:extLst>
          </a:blip>
          <a:stretch>
            <a:fillRect/>
          </a:stretch>
        </p:blipFill>
        <p:spPr>
          <a:xfrm>
            <a:off x="5560245" y="2217834"/>
            <a:ext cx="3018367" cy="2008586"/>
          </a:xfrm>
          <a:prstGeom prst="rect">
            <a:avLst/>
          </a:prstGeom>
          <a:effectLst>
            <a:softEdge rad="152400"/>
          </a:effec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02957" y="4426310"/>
            <a:ext cx="2876975" cy="2146666"/>
          </a:xfrm>
          <a:prstGeom prst="rect">
            <a:avLst/>
          </a:prstGeom>
        </p:spPr>
      </p:pic>
      <p:pic>
        <p:nvPicPr>
          <p:cNvPr id="9" name="Picture 8"/>
          <p:cNvPicPr>
            <a:picLocks noChangeAspect="1"/>
          </p:cNvPicPr>
          <p:nvPr/>
        </p:nvPicPr>
        <p:blipFill>
          <a:blip r:embed="rId5">
            <a:alphaModFix amt="30000"/>
            <a:extLst>
              <a:ext uri="{28A0092B-C50C-407E-A947-70E740481C1C}">
                <a14:useLocalDpi xmlns:a14="http://schemas.microsoft.com/office/drawing/2010/main" val="0"/>
              </a:ext>
            </a:extLst>
          </a:blip>
          <a:stretch>
            <a:fillRect/>
          </a:stretch>
        </p:blipFill>
        <p:spPr>
          <a:xfrm>
            <a:off x="3404862" y="3473810"/>
            <a:ext cx="1904999" cy="1904999"/>
          </a:xfrm>
          <a:prstGeom prst="rect">
            <a:avLst/>
          </a:prstGeom>
          <a:effectLst>
            <a:softEdge rad="368300"/>
          </a:effectLst>
        </p:spPr>
      </p:pic>
    </p:spTree>
    <p:extLst>
      <p:ext uri="{BB962C8B-B14F-4D97-AF65-F5344CB8AC3E}">
        <p14:creationId xmlns:p14="http://schemas.microsoft.com/office/powerpoint/2010/main" val="3371212552"/>
      </p:ext>
    </p:extLst>
  </p:cSld>
  <p:clrMapOvr>
    <a:masterClrMapping/>
  </p:clrMapOvr>
  <p:transition>
    <p:fade/>
  </p:transition>
  <p:timing/>
</p:sld>
</file>

<file path=ppt/slides/slide4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6162" y="4846577"/>
            <a:ext cx="3104344" cy="1817390"/>
          </a:xfrm>
          <a:prstGeom prst="rect">
            <a:avLst/>
          </a:prstGeom>
        </p:spPr>
      </p:pic>
      <p:sp>
        <p:nvSpPr>
          <p:cNvPr id="7" name="Title 6"/>
          <p:cNvSpPr>
            <a:spLocks noGrp="1"/>
          </p:cNvSpPr>
          <p:nvPr>
            <p:ph type="title"/>
          </p:nvPr>
        </p:nvSpPr>
        <p:spPr/>
        <p:txBody>
          <a:bodyPr/>
          <a:lstStyle/>
          <a:p>
            <a:r>
              <a:rPr lang="en-US"/>
              <a:t>Defining Terms: the Problem</a:t>
            </a:r>
          </a:p>
        </p:txBody>
      </p:sp>
      <p:sp>
        <p:nvSpPr>
          <p:cNvPr id="8" name="Content Placeholder 7"/>
          <p:cNvSpPr>
            <a:spLocks noGrp="1"/>
          </p:cNvSpPr>
          <p:nvPr>
            <p:ph idx="1"/>
          </p:nvPr>
        </p:nvSpPr>
        <p:spPr>
          <a:xfrm>
            <a:off x="341008" y="2939562"/>
            <a:ext cx="4209317" cy="3503960"/>
          </a:xfrm>
        </p:spPr>
        <p:txBody>
          <a:bodyPr>
            <a:normAutofit/>
          </a:bodyPr>
          <a:lstStyle/>
          <a:p>
            <a:r>
              <a:rPr lang="en-US" smtClean="0"/>
              <a:t>What we talk about as the </a:t>
            </a:r>
            <a:r>
              <a:rPr lang="en-US" i="1" smtClean="0"/>
              <a:t>problem</a:t>
            </a:r>
            <a:r>
              <a:rPr lang="en-US" smtClean="0"/>
              <a:t> are really </a:t>
            </a:r>
            <a:r>
              <a:rPr lang="en-US" b="1" i="1" smtClean="0">
                <a:solidFill>
                  <a:srgbClr val="0000FF"/>
                </a:solidFill>
              </a:rPr>
              <a:t>symptoms</a:t>
            </a:r>
            <a:r>
              <a:rPr lang="en-US" smtClean="0">
                <a:solidFill>
                  <a:srgbClr val="0000FF"/>
                </a:solidFill>
              </a:rPr>
              <a:t> </a:t>
            </a:r>
            <a:r>
              <a:rPr lang="en-US" smtClean="0"/>
              <a:t>of the root causes</a:t>
            </a:r>
          </a:p>
          <a:p>
            <a:r>
              <a:rPr lang="en-US" smtClean="0"/>
              <a:t>They are not the </a:t>
            </a:r>
            <a:r>
              <a:rPr lang="en-US" i="1" smtClean="0">
                <a:solidFill>
                  <a:srgbClr val="FF0000"/>
                </a:solidFill>
              </a:rPr>
              <a:t>root causes</a:t>
            </a:r>
          </a:p>
          <a:p>
            <a:r>
              <a:rPr lang="en-US" smtClean="0"/>
              <a:t>So what are the root causes? </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0325" y="2555683"/>
            <a:ext cx="3848100" cy="2108200"/>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73016" y="3849738"/>
            <a:ext cx="2053395" cy="1905534"/>
          </a:xfrm>
          <a:prstGeom prst="rect">
            <a:avLst/>
          </a:prstGeom>
        </p:spPr>
      </p:pic>
    </p:spTree>
    <p:extLst>
      <p:ext uri="{BB962C8B-B14F-4D97-AF65-F5344CB8AC3E}">
        <p14:creationId xmlns:p14="http://schemas.microsoft.com/office/powerpoint/2010/main" val="482516886"/>
      </p:ext>
    </p:extLst>
  </p:cSld>
  <p:clrMapOvr>
    <a:masterClrMapping/>
  </p:clrMapOvr>
  <p:transition>
    <p:fade/>
  </p:transition>
  <p:timing/>
</p:sld>
</file>

<file path=ppt/slides/slide4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a:t>Defining Terms: </a:t>
            </a:r>
            <a:r>
              <a:rPr lang="en-US" smtClean="0"/>
              <a:t>the Problem?</a:t>
            </a:r>
            <a:endParaRPr lang="en-US"/>
          </a:p>
        </p:txBody>
      </p:sp>
      <p:sp>
        <p:nvSpPr>
          <p:cNvPr id="3" name="Content Placeholder 2"/>
          <p:cNvSpPr>
            <a:spLocks noGrp="1"/>
          </p:cNvSpPr>
          <p:nvPr>
            <p:ph idx="1"/>
          </p:nvPr>
        </p:nvSpPr>
        <p:spPr>
          <a:xfrm>
            <a:off x="739775" y="2633848"/>
            <a:ext cx="4316543" cy="3722502"/>
          </a:xfrm>
        </p:spPr>
        <p:txBody>
          <a:bodyPr>
            <a:normAutofit fontScale="92500" lnSpcReduction="10000"/>
          </a:bodyPr>
          <a:lstStyle/>
          <a:p>
            <a:r>
              <a:rPr lang="en-US" smtClean="0"/>
              <a:t>Depression: 28%</a:t>
            </a:r>
          </a:p>
          <a:p>
            <a:pPr lvl="1"/>
            <a:r>
              <a:rPr lang="en-US" smtClean="0"/>
              <a:t>3.6X &gt; non-lawyers</a:t>
            </a:r>
          </a:p>
          <a:p>
            <a:r>
              <a:rPr lang="en-US" smtClean="0"/>
              <a:t>Anxiety: 19%</a:t>
            </a:r>
          </a:p>
          <a:p>
            <a:r>
              <a:rPr lang="en-US" smtClean="0"/>
              <a:t>Stress: 23%</a:t>
            </a:r>
          </a:p>
          <a:p>
            <a:r>
              <a:rPr lang="en-US" smtClean="0"/>
              <a:t>Sleep Deprivation:</a:t>
            </a:r>
          </a:p>
          <a:p>
            <a:r>
              <a:rPr lang="en-US" smtClean="0"/>
              <a:t>Problematic </a:t>
            </a:r>
            <a:r>
              <a:rPr lang="en-US"/>
              <a:t>Drinking</a:t>
            </a:r>
          </a:p>
          <a:p>
            <a:pPr lvl="1"/>
            <a:r>
              <a:rPr lang="en-US"/>
              <a:t>33% vs. national average 6.8</a:t>
            </a:r>
            <a:r>
              <a:rPr lang="en-US" smtClean="0"/>
              <a:t>%</a:t>
            </a:r>
            <a:endParaRPr lang="en-US"/>
          </a:p>
          <a:p>
            <a:r>
              <a:rPr lang="en-US" smtClean="0"/>
              <a:t>Suicide: 2x &gt; non-lawyers</a:t>
            </a:r>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2285" y="2365579"/>
            <a:ext cx="2504515" cy="2106601"/>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20063" y="4740855"/>
            <a:ext cx="2830689" cy="1702750"/>
          </a:xfrm>
          <a:prstGeom prst="rect">
            <a:avLst/>
          </a:prstGeom>
        </p:spPr>
      </p:pic>
      <p:pic>
        <p:nvPicPr>
          <p:cNvPr id="4" name="Picture 3"/>
          <p:cNvPicPr>
            <a:picLocks noChangeAspect="1"/>
          </p:cNvPicPr>
          <p:nvPr/>
        </p:nvPicPr>
        <p:blipFill>
          <a:blip r:embed="rId5">
            <a:alphaModFix amt="84000"/>
            <a:extLst>
              <a:ext uri="{28A0092B-C50C-407E-A947-70E740481C1C}">
                <a14:useLocalDpi xmlns:a14="http://schemas.microsoft.com/office/drawing/2010/main" val="0"/>
              </a:ext>
            </a:extLst>
          </a:blip>
          <a:srcRect t="12446" b="22735"/>
          <a:stretch>
            <a:fillRect/>
          </a:stretch>
        </p:blipFill>
        <p:spPr>
          <a:xfrm>
            <a:off x="3989765" y="2472225"/>
            <a:ext cx="1947475" cy="1767275"/>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04590" y="4472180"/>
            <a:ext cx="444196" cy="574975"/>
          </a:xfrm>
          <a:prstGeom prst="rect">
            <a:avLst/>
          </a:prstGeom>
        </p:spPr>
      </p:pic>
      <p:pic>
        <p:nvPicPr>
          <p:cNvPr id="6" name="Picture 5"/>
          <p:cNvPicPr>
            <a:picLocks noChangeAspect="1"/>
          </p:cNvPicPr>
          <p:nvPr/>
        </p:nvPicPr>
        <p:blipFill>
          <a:blip r:embed="rId7">
            <a:alphaModFix amt="43000"/>
            <a:extLst>
              <a:ext uri="{28A0092B-C50C-407E-A947-70E740481C1C}">
                <a14:useLocalDpi xmlns:a14="http://schemas.microsoft.com/office/drawing/2010/main" val="0"/>
              </a:ext>
            </a:extLst>
          </a:blip>
          <a:stretch>
            <a:fillRect/>
          </a:stretch>
        </p:blipFill>
        <p:spPr>
          <a:xfrm>
            <a:off x="457200" y="2278325"/>
            <a:ext cx="7859702" cy="4442440"/>
          </a:xfrm>
          <a:prstGeom prst="rect">
            <a:avLst/>
          </a:prstGeom>
        </p:spPr>
      </p:pic>
    </p:spTree>
    <p:extLst>
      <p:ext uri="{BB962C8B-B14F-4D97-AF65-F5344CB8AC3E}">
        <p14:creationId xmlns:p14="http://schemas.microsoft.com/office/powerpoint/2010/main" val="648229497"/>
      </p:ext>
    </p:extLst>
  </p:cSld>
  <p:clrMapOvr>
    <a:masterClrMapping/>
  </p:clrMapOvr>
  <p:transition>
    <p:fade/>
  </p:transition>
  <p:timing/>
</p:sld>
</file>

<file path=ppt/slides/slide5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The Real Research Question	</a:t>
            </a:r>
            <a:endParaRPr lang="en-US"/>
          </a:p>
        </p:txBody>
      </p:sp>
      <p:sp>
        <p:nvSpPr>
          <p:cNvPr id="3" name="Content Placeholder 2"/>
          <p:cNvSpPr>
            <a:spLocks noGrp="1"/>
          </p:cNvSpPr>
          <p:nvPr>
            <p:ph idx="1"/>
          </p:nvPr>
        </p:nvSpPr>
        <p:spPr/>
        <p:txBody>
          <a:bodyPr>
            <a:noAutofit/>
          </a:bodyPr>
          <a:lstStyle/>
          <a:p>
            <a:pPr marL="0" indent="0" algn="just">
              <a:buNone/>
            </a:pPr>
            <a:r>
              <a:rPr lang="en-US" sz="3200" smtClean="0"/>
              <a:t>What are the root causes, relevant to lawyers, that manifest as the symptoms of stress, anxiety, depression, substance abuse, and suicide?</a:t>
            </a:r>
            <a:endParaRPr lang="en-US" sz="3200"/>
          </a:p>
        </p:txBody>
      </p:sp>
    </p:spTree>
    <p:extLst>
      <p:ext uri="{BB962C8B-B14F-4D97-AF65-F5344CB8AC3E}">
        <p14:creationId xmlns:p14="http://schemas.microsoft.com/office/powerpoint/2010/main" val="794950959"/>
      </p:ext>
    </p:extLst>
  </p:cSld>
  <p:clrMapOvr>
    <a:masterClrMapping/>
  </p:clrMapOvr>
  <p:transition>
    <p:fade/>
  </p:transition>
  <p:timing/>
</p:sld>
</file>

<file path=ppt/slides/slide5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The Real Research Question	</a:t>
            </a:r>
            <a:endParaRPr lang="en-US"/>
          </a:p>
        </p:txBody>
      </p:sp>
      <p:sp>
        <p:nvSpPr>
          <p:cNvPr id="3" name="Content Placeholder 2"/>
          <p:cNvSpPr>
            <a:spLocks noGrp="1"/>
          </p:cNvSpPr>
          <p:nvPr>
            <p:ph idx="1"/>
          </p:nvPr>
        </p:nvSpPr>
        <p:spPr/>
        <p:txBody>
          <a:bodyPr>
            <a:noAutofit/>
          </a:bodyPr>
          <a:lstStyle/>
          <a:p>
            <a:pPr marL="0" indent="0" algn="ctr">
              <a:buNone/>
            </a:pPr>
            <a:endParaRPr lang="en-US" sz="3200" smtClean="0"/>
          </a:p>
          <a:p>
            <a:pPr marL="0" indent="0" algn="ctr">
              <a:buNone/>
            </a:pPr>
            <a:r>
              <a:rPr lang="en-US" sz="3200" smtClean="0"/>
              <a:t>SPOILER ALERT</a:t>
            </a:r>
            <a:endParaRPr lang="en-US" sz="3200"/>
          </a:p>
        </p:txBody>
      </p:sp>
    </p:spTree>
    <p:extLst>
      <p:ext uri="{BB962C8B-B14F-4D97-AF65-F5344CB8AC3E}">
        <p14:creationId xmlns:p14="http://schemas.microsoft.com/office/powerpoint/2010/main" val="207308480"/>
      </p:ext>
    </p:extLst>
  </p:cSld>
  <p:clrMapOvr>
    <a:masterClrMapping/>
  </p:clrMapOvr>
  <p:transition>
    <p:fade/>
  </p:transition>
  <p:timing/>
</p:sld>
</file>

<file path=ppt/slides/slide5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The Real Research Question	</a:t>
            </a:r>
            <a:endParaRPr lang="en-US"/>
          </a:p>
        </p:txBody>
      </p:sp>
      <p:sp>
        <p:nvSpPr>
          <p:cNvPr id="3" name="Content Placeholder 2"/>
          <p:cNvSpPr>
            <a:spLocks noGrp="1"/>
          </p:cNvSpPr>
          <p:nvPr>
            <p:ph idx="1"/>
          </p:nvPr>
        </p:nvSpPr>
        <p:spPr>
          <a:xfrm>
            <a:off x="739775" y="2770094"/>
            <a:ext cx="7662864" cy="3647995"/>
          </a:xfrm>
        </p:spPr>
        <p:txBody>
          <a:bodyPr>
            <a:noAutofit/>
          </a:bodyPr>
          <a:lstStyle/>
          <a:p>
            <a:pPr marL="0" indent="0" algn="just">
              <a:buNone/>
            </a:pPr>
            <a:r>
              <a:rPr lang="en-US" sz="3200" smtClean="0"/>
              <a:t>What are the root causes, relevant to lawyers, that manifest as the symptoms of stress, anxiety, depression, substance abuse, and suicide?  </a:t>
            </a:r>
          </a:p>
          <a:p>
            <a:pPr marL="0" indent="0" algn="just">
              <a:buNone/>
            </a:pPr>
            <a:r>
              <a:rPr lang="en-US" sz="3200" smtClean="0">
                <a:solidFill>
                  <a:srgbClr val="FF0000"/>
                </a:solidFill>
              </a:rPr>
              <a:t>#1 – Loneliness &amp; Disconnection</a:t>
            </a:r>
          </a:p>
          <a:p>
            <a:pPr marL="0" indent="0" algn="just">
              <a:buNone/>
            </a:pPr>
            <a:r>
              <a:rPr lang="en-US" sz="3200" smtClean="0">
                <a:solidFill>
                  <a:srgbClr val="FF0000"/>
                </a:solidFill>
              </a:rPr>
              <a:t>#2 – Lack of Purpose</a:t>
            </a:r>
          </a:p>
        </p:txBody>
      </p:sp>
    </p:spTree>
    <p:extLst>
      <p:ext uri="{BB962C8B-B14F-4D97-AF65-F5344CB8AC3E}">
        <p14:creationId xmlns:p14="http://schemas.microsoft.com/office/powerpoint/2010/main" val="3671285534"/>
      </p:ext>
    </p:extLst>
  </p:cSld>
  <p:clrMapOvr>
    <a:masterClrMapping/>
  </p:clrMapOvr>
  <p:transition>
    <p:fade/>
  </p:transition>
  <p:timing/>
</p:sld>
</file>

<file path=ppt/slides/slide5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Root Causes of Symptoms:</a:t>
            </a:r>
            <a:br>
              <a:rPr lang="en-US" smtClean="0"/>
            </a:br>
            <a:r>
              <a:rPr lang="en-US" smtClean="0"/>
              <a:t>#1 Loneliness &amp; Disconnection</a:t>
            </a:r>
            <a:endParaRPr lang="en-US"/>
          </a:p>
        </p:txBody>
      </p:sp>
      <p:sp>
        <p:nvSpPr>
          <p:cNvPr id="3" name="Content Placeholder 2"/>
          <p:cNvSpPr>
            <a:spLocks noGrp="1"/>
          </p:cNvSpPr>
          <p:nvPr>
            <p:ph idx="1"/>
          </p:nvPr>
        </p:nvSpPr>
        <p:spPr>
          <a:xfrm>
            <a:off x="598667" y="2530778"/>
            <a:ext cx="5304291" cy="4230147"/>
          </a:xfrm>
          <a:noFill/>
        </p:spPr>
        <p:txBody>
          <a:bodyPr>
            <a:normAutofit/>
          </a:bodyPr>
          <a:lstStyle/>
          <a:p>
            <a:r>
              <a:rPr lang="en-US"/>
              <a:t>Loneliness: </a:t>
            </a:r>
          </a:p>
          <a:p>
            <a:pPr lvl="1"/>
            <a:r>
              <a:rPr lang="en-US"/>
              <a:t>Less satisfied with </a:t>
            </a:r>
            <a:r>
              <a:rPr lang="en-US" smtClean="0"/>
              <a:t>our lives</a:t>
            </a:r>
            <a:endParaRPr lang="en-US"/>
          </a:p>
          <a:p>
            <a:pPr lvl="1"/>
            <a:r>
              <a:rPr lang="en-US" smtClean="0"/>
              <a:t>Worldview </a:t>
            </a:r>
            <a:r>
              <a:rPr lang="en-US"/>
              <a:t>is more pessimistic</a:t>
            </a:r>
          </a:p>
          <a:p>
            <a:pPr lvl="1"/>
            <a:r>
              <a:rPr lang="en-US" smtClean="0"/>
              <a:t>Increased </a:t>
            </a:r>
            <a:r>
              <a:rPr lang="en-US"/>
              <a:t>stress, anxiety, and anger</a:t>
            </a:r>
          </a:p>
          <a:p>
            <a:pPr lvl="1"/>
            <a:r>
              <a:rPr lang="en-US"/>
              <a:t>Increase in depressive symptoms </a:t>
            </a:r>
          </a:p>
          <a:p>
            <a:r>
              <a:rPr lang="en-US" smtClean="0"/>
              <a:t>Disconnection:</a:t>
            </a:r>
            <a:endParaRPr lang="en-US"/>
          </a:p>
          <a:p>
            <a:pPr lvl="1"/>
            <a:r>
              <a:rPr lang="en-US"/>
              <a:t>Higher levels of </a:t>
            </a:r>
            <a:r>
              <a:rPr lang="en-US" i="1"/>
              <a:t>perceived</a:t>
            </a:r>
            <a:r>
              <a:rPr lang="en-US"/>
              <a:t> stress </a:t>
            </a:r>
            <a:r>
              <a:rPr lang="en-US" smtClean="0"/>
              <a:t>(compared to same </a:t>
            </a:r>
            <a:r>
              <a:rPr lang="en-US"/>
              <a:t>stressors as non-lonely </a:t>
            </a:r>
            <a:r>
              <a:rPr lang="en-US" smtClean="0"/>
              <a:t>people) </a:t>
            </a:r>
          </a:p>
          <a:p>
            <a:pPr lvl="1"/>
            <a:r>
              <a:rPr lang="en-US" smtClean="0"/>
              <a:t>Major precipitant to alcoholism</a:t>
            </a: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t="38258" b="35547"/>
          <a:stretch>
            <a:fillRect/>
          </a:stretch>
        </p:blipFill>
        <p:spPr>
          <a:xfrm>
            <a:off x="5902958" y="2598574"/>
            <a:ext cx="3124200" cy="68198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3114" y="3555026"/>
            <a:ext cx="2816307" cy="1759704"/>
          </a:xfrm>
          <a:prstGeom prst="rect">
            <a:avLst/>
          </a:prstGeom>
        </p:spPr>
      </p:pic>
      <p:sp>
        <p:nvSpPr>
          <p:cNvPr id="8" name="TextBox 7"/>
          <p:cNvSpPr txBox="1"/>
          <p:nvPr/>
        </p:nvSpPr>
        <p:spPr>
          <a:xfrm>
            <a:off x="6212462" y="5538137"/>
            <a:ext cx="2686959" cy="646331"/>
          </a:xfrm>
          <a:prstGeom prst="rect">
            <a:avLst/>
          </a:prstGeom>
          <a:noFill/>
        </p:spPr>
        <p:txBody>
          <a:bodyPr wrap="square" rtlCol="0">
            <a:spAutoFit/>
          </a:bodyPr>
          <a:lstStyle/>
          <a:p>
            <a:pPr marL="0" lvl="1"/>
            <a:r>
              <a:rPr lang="en-US" sz="1200" smtClean="0">
                <a:latin typeface="Avenir Book"/>
                <a:cs typeface="Avenir Book"/>
              </a:rPr>
              <a:t>Dr. John Cacioppo, Director of the Center for Cognitive &amp; Social Neuroscience</a:t>
            </a:r>
            <a:endParaRPr lang="en-US"/>
          </a:p>
        </p:txBody>
      </p:sp>
    </p:spTree>
    <p:extLst>
      <p:ext uri="{BB962C8B-B14F-4D97-AF65-F5344CB8AC3E}">
        <p14:creationId xmlns:p14="http://schemas.microsoft.com/office/powerpoint/2010/main" val="3219952911"/>
      </p:ext>
    </p:extLst>
  </p:cSld>
  <p:clrMapOvr>
    <a:masterClrMapping/>
  </p:clrMapOvr>
  <p:transition>
    <p:fade/>
  </p:transition>
  <p:timing/>
</p:sld>
</file>

<file path=ppt/slides/slide5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a:t>Root Causes of Symptoms:</a:t>
            </a:r>
            <a:br>
              <a:rPr lang="en-US"/>
            </a:br>
            <a:r>
              <a:rPr lang="en-US"/>
              <a:t>#1 Loneliness &amp; Disconnection</a:t>
            </a:r>
          </a:p>
        </p:txBody>
      </p:sp>
      <p:sp>
        <p:nvSpPr>
          <p:cNvPr id="3" name="Content Placeholder 2"/>
          <p:cNvSpPr>
            <a:spLocks noGrp="1"/>
          </p:cNvSpPr>
          <p:nvPr>
            <p:ph idx="1"/>
          </p:nvPr>
        </p:nvSpPr>
        <p:spPr>
          <a:xfrm>
            <a:off x="739774" y="2770094"/>
            <a:ext cx="5116149" cy="3685186"/>
          </a:xfrm>
          <a:noFill/>
        </p:spPr>
        <p:txBody>
          <a:bodyPr>
            <a:normAutofit fontScale="92500" lnSpcReduction="10000"/>
          </a:bodyPr>
          <a:lstStyle/>
          <a:p>
            <a:r>
              <a:rPr lang="en-US" smtClean="0"/>
              <a:t>Loneliness / Disconnection</a:t>
            </a:r>
            <a:r>
              <a:rPr lang="en-US"/>
              <a:t>:</a:t>
            </a:r>
          </a:p>
          <a:p>
            <a:pPr lvl="1"/>
            <a:r>
              <a:rPr lang="en-US"/>
              <a:t>Puts us on </a:t>
            </a:r>
            <a:r>
              <a:rPr lang="en-US">
                <a:solidFill>
                  <a:srgbClr val="FF0000"/>
                </a:solidFill>
              </a:rPr>
              <a:t>high alert</a:t>
            </a:r>
          </a:p>
          <a:p>
            <a:pPr lvl="1"/>
            <a:r>
              <a:rPr lang="en-US"/>
              <a:t>Triggers body's </a:t>
            </a:r>
            <a:r>
              <a:rPr lang="en-US">
                <a:solidFill>
                  <a:srgbClr val="FF0000"/>
                </a:solidFill>
              </a:rPr>
              <a:t>stress response</a:t>
            </a:r>
          </a:p>
          <a:p>
            <a:r>
              <a:rPr lang="en-US" smtClean="0"/>
              <a:t>Effects brain &amp; body</a:t>
            </a:r>
          </a:p>
          <a:p>
            <a:pPr lvl="1"/>
            <a:r>
              <a:rPr lang="en-US" smtClean="0"/>
              <a:t>Multiple </a:t>
            </a:r>
            <a:r>
              <a:rPr lang="en-US"/>
              <a:t>body systems </a:t>
            </a:r>
            <a:r>
              <a:rPr lang="en-US" smtClean="0"/>
              <a:t>exposed to </a:t>
            </a:r>
            <a:r>
              <a:rPr lang="en-US"/>
              <a:t>excess amounts of stress </a:t>
            </a:r>
            <a:r>
              <a:rPr lang="en-US" smtClean="0"/>
              <a:t>hormones</a:t>
            </a:r>
          </a:p>
          <a:p>
            <a:pPr lvl="1"/>
            <a:r>
              <a:rPr lang="en-US" smtClean="0">
                <a:solidFill>
                  <a:srgbClr val="FF0000"/>
                </a:solidFill>
              </a:rPr>
              <a:t>Cortisol, adrenaline, norepinephrine</a:t>
            </a:r>
          </a:p>
          <a:p>
            <a:pPr lvl="2"/>
            <a:r>
              <a:rPr lang="en-US" smtClean="0"/>
              <a:t>Heart, lungs, stomach, blood vessels, eyes, skin, etc. </a:t>
            </a:r>
            <a:endParaRPr lang="en-US"/>
          </a:p>
          <a:p>
            <a:pPr lvl="1"/>
            <a:endParaRPr lang="en-US" smtClean="0"/>
          </a:p>
          <a:p>
            <a:pPr lvl="2"/>
            <a:r>
              <a:rPr lang="en-US" sz="1100" smtClean="0"/>
              <a:t>Hara </a:t>
            </a:r>
            <a:r>
              <a:rPr lang="en-US" sz="1100" err="1"/>
              <a:t>Estroff Marano, </a:t>
            </a:r>
            <a:r>
              <a:rPr lang="en-US" sz="1100" i="1"/>
              <a:t>Psychology Today</a:t>
            </a:r>
            <a:r>
              <a:rPr lang="en-US" sz="1100"/>
              <a:t>, July 2003</a:t>
            </a:r>
          </a:p>
          <a:p>
            <a:pPr lvl="1"/>
            <a:endParaRPr lang="en-US"/>
          </a:p>
          <a:p>
            <a:endParaRPr lang="en-US"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1422" y="4263009"/>
            <a:ext cx="2438514" cy="2454799"/>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28484" y="2435710"/>
            <a:ext cx="3238562" cy="1702857"/>
          </a:xfrm>
          <a:prstGeom prst="rect">
            <a:avLst/>
          </a:prstGeom>
        </p:spPr>
      </p:pic>
    </p:spTree>
    <p:extLst>
      <p:ext uri="{BB962C8B-B14F-4D97-AF65-F5344CB8AC3E}">
        <p14:creationId xmlns:p14="http://schemas.microsoft.com/office/powerpoint/2010/main" val="947687290"/>
      </p:ext>
    </p:extLst>
  </p:cSld>
  <p:clrMapOvr>
    <a:masterClrMapping/>
  </p:clrMapOvr>
  <p:transition>
    <p:fade/>
  </p:transition>
  <p:timing/>
</p:sld>
</file>

<file path=ppt/slides/slide5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a:t>Root Causes of Symptoms:</a:t>
            </a:r>
            <a:br>
              <a:rPr lang="en-US"/>
            </a:br>
            <a:r>
              <a:rPr lang="en-US"/>
              <a:t>#1 Loneliness &amp; Disconnection</a:t>
            </a:r>
          </a:p>
        </p:txBody>
      </p:sp>
      <p:sp>
        <p:nvSpPr>
          <p:cNvPr id="3" name="Content Placeholder 2"/>
          <p:cNvSpPr>
            <a:spLocks noGrp="1"/>
          </p:cNvSpPr>
          <p:nvPr>
            <p:ph idx="1"/>
          </p:nvPr>
        </p:nvSpPr>
        <p:spPr>
          <a:xfrm>
            <a:off x="739775" y="2469777"/>
            <a:ext cx="4370806" cy="2793964"/>
          </a:xfrm>
          <a:noFill/>
        </p:spPr>
        <p:txBody>
          <a:bodyPr>
            <a:normAutofit lnSpcReduction="10000"/>
          </a:bodyPr>
          <a:lstStyle/>
          <a:p>
            <a:r>
              <a:rPr lang="en-US"/>
              <a:t>L</a:t>
            </a:r>
            <a:r>
              <a:rPr lang="en-US" smtClean="0"/>
              <a:t>ights </a:t>
            </a:r>
            <a:r>
              <a:rPr lang="en-US"/>
              <a:t>up the </a:t>
            </a:r>
            <a:r>
              <a:rPr lang="en-US" u="sng" smtClean="0"/>
              <a:t>anterior cingulate cortex</a:t>
            </a:r>
            <a:endParaRPr lang="en-US"/>
          </a:p>
          <a:p>
            <a:r>
              <a:rPr lang="en-US" smtClean="0"/>
              <a:t>This is the exact </a:t>
            </a:r>
            <a:r>
              <a:rPr lang="en-US"/>
              <a:t>same area that lights up for the distress of physical pain </a:t>
            </a:r>
          </a:p>
          <a:p>
            <a:r>
              <a:rPr lang="en-US" smtClean="0"/>
              <a:t>Biologically </a:t>
            </a:r>
            <a:r>
              <a:rPr lang="en-US" u="sng"/>
              <a:t>identical</a:t>
            </a:r>
            <a:r>
              <a:rPr lang="en-US"/>
              <a:t> to the distress of physical </a:t>
            </a:r>
            <a:r>
              <a:rPr lang="en-US" smtClean="0"/>
              <a:t>pain</a:t>
            </a:r>
          </a:p>
          <a:p>
            <a:endParaRPr lang="en-US" smtClean="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8801" y="4754649"/>
            <a:ext cx="3641779" cy="203939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0840" y="2468007"/>
            <a:ext cx="2686198" cy="2051278"/>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1839" y="5263741"/>
            <a:ext cx="2766426" cy="1421943"/>
          </a:xfrm>
          <a:prstGeom prst="rect">
            <a:avLst/>
          </a:prstGeom>
        </p:spPr>
      </p:pic>
      <p:sp>
        <p:nvSpPr>
          <p:cNvPr id="9" name="Right Arrow 8"/>
          <p:cNvSpPr/>
          <p:nvPr/>
        </p:nvSpPr>
        <p:spPr>
          <a:xfrm>
            <a:off x="4934060" y="3009555"/>
            <a:ext cx="914977" cy="372824"/>
          </a:xfrm>
          <a:prstGeom prst="right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5907119"/>
      </p:ext>
    </p:extLst>
  </p:cSld>
  <p:clrMapOvr>
    <a:masterClrMapping/>
  </p:clrMapOvr>
  <p:transition>
    <p:fade/>
  </p:transition>
  <p:timing/>
</p:sld>
</file>

<file path=ppt/slides/slide5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3570" y="4099323"/>
            <a:ext cx="3880430" cy="1285955"/>
          </a:xfrm>
          <a:prstGeom prst="rect">
            <a:avLst/>
          </a:prstGeom>
        </p:spPr>
      </p:pic>
      <p:sp>
        <p:nvSpPr>
          <p:cNvPr id="2" name="Title 1"/>
          <p:cNvSpPr>
            <a:spLocks noGrp="1"/>
          </p:cNvSpPr>
          <p:nvPr>
            <p:ph type="title"/>
          </p:nvPr>
        </p:nvSpPr>
        <p:spPr/>
        <p:txBody>
          <a:bodyPr/>
          <a:lstStyle/>
          <a:p>
            <a:r>
              <a:rPr lang="en-US"/>
              <a:t>Root Causes of Symptoms:</a:t>
            </a:r>
            <a:br>
              <a:rPr lang="en-US"/>
            </a:br>
            <a:r>
              <a:rPr lang="en-US"/>
              <a:t>#1 Loneliness &amp; Disconnection</a:t>
            </a:r>
          </a:p>
        </p:txBody>
      </p:sp>
      <p:sp>
        <p:nvSpPr>
          <p:cNvPr id="3" name="Content Placeholder 2"/>
          <p:cNvSpPr>
            <a:spLocks noGrp="1"/>
          </p:cNvSpPr>
          <p:nvPr>
            <p:ph idx="1"/>
          </p:nvPr>
        </p:nvSpPr>
        <p:spPr>
          <a:xfrm>
            <a:off x="575151" y="2605478"/>
            <a:ext cx="4845694" cy="3829598"/>
          </a:xfrm>
          <a:noFill/>
        </p:spPr>
        <p:txBody>
          <a:bodyPr>
            <a:normAutofit lnSpcReduction="10000"/>
          </a:bodyPr>
          <a:lstStyle/>
          <a:p>
            <a:r>
              <a:rPr lang="en-US" smtClean="0"/>
              <a:t>Why does this happen? </a:t>
            </a:r>
          </a:p>
          <a:p>
            <a:r>
              <a:rPr lang="en-US" smtClean="0"/>
              <a:t>Human </a:t>
            </a:r>
            <a:r>
              <a:rPr lang="en-US"/>
              <a:t>beings are </a:t>
            </a:r>
            <a:r>
              <a:rPr lang="en-US" smtClean="0"/>
              <a:t>social/tribal animals by nature</a:t>
            </a:r>
          </a:p>
          <a:p>
            <a:r>
              <a:rPr lang="en-US" smtClean="0"/>
              <a:t>We evolved to be connected </a:t>
            </a:r>
          </a:p>
          <a:p>
            <a:r>
              <a:rPr lang="en-US" smtClean="0"/>
              <a:t>So,</a:t>
            </a:r>
          </a:p>
          <a:p>
            <a:pPr lvl="1"/>
            <a:r>
              <a:rPr lang="en-US" u="sng" smtClean="0"/>
              <a:t>Satisfying</a:t>
            </a:r>
            <a:r>
              <a:rPr lang="en-US" smtClean="0"/>
              <a:t> </a:t>
            </a:r>
            <a:r>
              <a:rPr lang="en-US"/>
              <a:t>social relationships are essential for mental and physical well </a:t>
            </a:r>
            <a:r>
              <a:rPr lang="en-US" smtClean="0"/>
              <a:t>being.</a:t>
            </a:r>
            <a:r>
              <a:rPr lang="en-US"/>
              <a:t> </a:t>
            </a:r>
          </a:p>
          <a:p>
            <a:pPr lvl="2"/>
            <a:r>
              <a:rPr lang="en-US" sz="1000" err="1" smtClean="0"/>
              <a:t>Mushtaq</a:t>
            </a:r>
            <a:r>
              <a:rPr lang="en-US" sz="1000"/>
              <a:t>, R.</a:t>
            </a:r>
            <a:r>
              <a:rPr lang="en-US" sz="1000" smtClean="0"/>
              <a:t>, </a:t>
            </a:r>
            <a:r>
              <a:rPr lang="en-US" sz="1000"/>
              <a:t>(2014). Relationship between loneliness, psychiatric disorders and physical </a:t>
            </a:r>
            <a:r>
              <a:rPr lang="en-US" sz="1000" smtClean="0"/>
              <a:t>health,</a:t>
            </a:r>
            <a:r>
              <a:rPr lang="en-US" sz="1000"/>
              <a:t> </a:t>
            </a:r>
            <a:r>
              <a:rPr lang="en-US" sz="1000" i="1"/>
              <a:t>Journal of </a:t>
            </a:r>
            <a:r>
              <a:rPr lang="en-US" sz="1000" i="1" smtClean="0"/>
              <a:t>Clinical </a:t>
            </a:r>
            <a:r>
              <a:rPr lang="en-US" sz="1000" i="1"/>
              <a:t>and </a:t>
            </a:r>
            <a:r>
              <a:rPr lang="en-US" sz="1000" i="1" smtClean="0"/>
              <a:t>Diagnostic Research </a:t>
            </a:r>
            <a:endParaRPr lang="en-US" sz="1000"/>
          </a:p>
          <a:p>
            <a:pPr marL="0" indent="0">
              <a:buNone/>
            </a:pPr>
            <a:endParaRPr lang="en-US" smtClean="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46618" y="2423750"/>
            <a:ext cx="2877412" cy="1603304"/>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42248" y="5385278"/>
            <a:ext cx="2218019" cy="1472722"/>
          </a:xfrm>
          <a:prstGeom prst="rect">
            <a:avLst/>
          </a:prstGeom>
        </p:spPr>
      </p:pic>
    </p:spTree>
    <p:extLst>
      <p:ext uri="{BB962C8B-B14F-4D97-AF65-F5344CB8AC3E}">
        <p14:creationId xmlns:p14="http://schemas.microsoft.com/office/powerpoint/2010/main" val="3079386400"/>
      </p:ext>
    </p:extLst>
  </p:cSld>
  <p:clrMapOvr>
    <a:masterClrMapping/>
  </p:clrMapOvr>
  <p:transition>
    <p:fade/>
  </p:transition>
  <p:timing/>
</p:sld>
</file>

<file path=ppt/slides/slide5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7074" y="4260853"/>
            <a:ext cx="448332" cy="412127"/>
          </a:xfrm>
          <a:prstGeom prst="rect">
            <a:avLst/>
          </a:prstGeom>
        </p:spPr>
      </p:pic>
      <p:sp>
        <p:nvSpPr>
          <p:cNvPr id="2" name="Title 1"/>
          <p:cNvSpPr>
            <a:spLocks noGrp="1"/>
          </p:cNvSpPr>
          <p:nvPr>
            <p:ph type="title"/>
          </p:nvPr>
        </p:nvSpPr>
        <p:spPr/>
        <p:txBody>
          <a:bodyPr/>
          <a:lstStyle/>
          <a:p>
            <a:r>
              <a:rPr lang="en-US" smtClean="0"/>
              <a:t>Notes </a:t>
            </a:r>
            <a:r>
              <a:rPr lang="en-US"/>
              <a:t>on </a:t>
            </a:r>
            <a:r>
              <a:rPr lang="en-US" smtClean="0"/>
              <a:t>Loneliness</a:t>
            </a:r>
            <a:endParaRPr lang="en-US"/>
          </a:p>
        </p:txBody>
      </p:sp>
      <p:sp>
        <p:nvSpPr>
          <p:cNvPr id="3" name="Content Placeholder 2"/>
          <p:cNvSpPr>
            <a:spLocks noGrp="1"/>
          </p:cNvSpPr>
          <p:nvPr>
            <p:ph idx="1"/>
          </p:nvPr>
        </p:nvSpPr>
        <p:spPr>
          <a:xfrm>
            <a:off x="457200" y="2614693"/>
            <a:ext cx="5198460" cy="3934111"/>
          </a:xfrm>
          <a:noFill/>
        </p:spPr>
        <p:txBody>
          <a:bodyPr>
            <a:normAutofit lnSpcReduction="10000"/>
          </a:bodyPr>
          <a:lstStyle/>
          <a:p>
            <a:r>
              <a:rPr lang="en-US" smtClean="0"/>
              <a:t>Psychotherapist is not </a:t>
            </a:r>
            <a:r>
              <a:rPr lang="en-US"/>
              <a:t>a substitute for having friends and </a:t>
            </a:r>
            <a:r>
              <a:rPr lang="en-US" smtClean="0"/>
              <a:t>companions</a:t>
            </a:r>
          </a:p>
          <a:p>
            <a:pPr lvl="1"/>
            <a:r>
              <a:rPr lang="en-US" smtClean="0"/>
              <a:t>Not a </a:t>
            </a:r>
            <a:r>
              <a:rPr lang="en-US"/>
              <a:t>rich</a:t>
            </a:r>
            <a:r>
              <a:rPr lang="en-US" u="sng"/>
              <a:t> reciprocal</a:t>
            </a:r>
            <a:r>
              <a:rPr lang="en-US"/>
              <a:t> </a:t>
            </a:r>
            <a:r>
              <a:rPr lang="en-US" smtClean="0"/>
              <a:t>bond </a:t>
            </a:r>
            <a:endParaRPr lang="en-US"/>
          </a:p>
          <a:p>
            <a:r>
              <a:rPr lang="en-US" smtClean="0"/>
              <a:t>Loneliness </a:t>
            </a:r>
            <a:r>
              <a:rPr lang="en-US"/>
              <a:t>is </a:t>
            </a:r>
            <a:r>
              <a:rPr lang="en-US" u="sng"/>
              <a:t>contagious</a:t>
            </a:r>
            <a:r>
              <a:rPr lang="en-US"/>
              <a:t>: It spreads in clusters throughout social </a:t>
            </a:r>
            <a:r>
              <a:rPr lang="en-US" smtClean="0"/>
              <a:t>networks</a:t>
            </a:r>
          </a:p>
          <a:p>
            <a:pPr lvl="1"/>
            <a:r>
              <a:rPr lang="en-US" smtClean="0"/>
              <a:t>Opportunity to break the cycle </a:t>
            </a:r>
          </a:p>
          <a:p>
            <a:r>
              <a:rPr lang="en-US" smtClean="0"/>
              <a:t>It </a:t>
            </a:r>
            <a:r>
              <a:rPr lang="en-US" u="sng"/>
              <a:t>hides in plain sight</a:t>
            </a:r>
            <a:r>
              <a:rPr lang="en-US"/>
              <a:t> and, unlike smoking or obesity, isn't typically seen as a </a:t>
            </a:r>
            <a:r>
              <a:rPr lang="en-US" smtClean="0"/>
              <a:t>threat</a:t>
            </a:r>
            <a:endParaRPr lang="en-US"/>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55661" y="2257583"/>
            <a:ext cx="3488339" cy="2321331"/>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46992" y="4672980"/>
            <a:ext cx="3120625" cy="2076634"/>
          </a:xfrm>
          <a:prstGeom prst="rect">
            <a:avLst/>
          </a:prstGeom>
        </p:spPr>
      </p:pic>
    </p:spTree>
    <p:extLst>
      <p:ext uri="{BB962C8B-B14F-4D97-AF65-F5344CB8AC3E}">
        <p14:creationId xmlns:p14="http://schemas.microsoft.com/office/powerpoint/2010/main" val="1805371601"/>
      </p:ext>
    </p:extLst>
  </p:cSld>
  <p:clrMapOvr>
    <a:masterClrMapping/>
  </p:clrMapOvr>
  <p:transition>
    <p:fade/>
  </p:transition>
  <p:timing/>
</p:sld>
</file>

<file path=ppt/slides/slide5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Notes on Loneliness</a:t>
            </a:r>
            <a:endParaRPr lang="en-US"/>
          </a:p>
        </p:txBody>
      </p:sp>
      <p:sp>
        <p:nvSpPr>
          <p:cNvPr id="3" name="Content Placeholder 2"/>
          <p:cNvSpPr>
            <a:spLocks noGrp="1"/>
          </p:cNvSpPr>
          <p:nvPr>
            <p:ph idx="1"/>
          </p:nvPr>
        </p:nvSpPr>
        <p:spPr>
          <a:xfrm>
            <a:off x="457199" y="2605479"/>
            <a:ext cx="5140027" cy="3967383"/>
          </a:xfrm>
          <a:noFill/>
        </p:spPr>
        <p:txBody>
          <a:bodyPr>
            <a:normAutofit fontScale="92500" lnSpcReduction="10000"/>
          </a:bodyPr>
          <a:lstStyle/>
          <a:p>
            <a:r>
              <a:rPr lang="en-US"/>
              <a:t>Subjective analysis (not </a:t>
            </a:r>
            <a:r>
              <a:rPr lang="en-US" smtClean="0"/>
              <a:t>objective)</a:t>
            </a:r>
          </a:p>
          <a:p>
            <a:r>
              <a:rPr lang="en-US" smtClean="0"/>
              <a:t>“</a:t>
            </a:r>
            <a:r>
              <a:rPr lang="en-US"/>
              <a:t>Being with others doesn’t mean you’re going to feel connected, and being alone doesn’t mean you’re going to feel lonely.</a:t>
            </a:r>
            <a:r>
              <a:rPr lang="en-US" smtClean="0"/>
              <a:t>”</a:t>
            </a:r>
          </a:p>
          <a:p>
            <a:r>
              <a:rPr lang="en-US" smtClean="0"/>
              <a:t>What </a:t>
            </a:r>
            <a:r>
              <a:rPr lang="en-US"/>
              <a:t>matters is whether you </a:t>
            </a:r>
            <a:r>
              <a:rPr lang="en-US" i="1"/>
              <a:t>feel</a:t>
            </a:r>
            <a:r>
              <a:rPr lang="en-US"/>
              <a:t> emotionally or socially disconnected from others.</a:t>
            </a:r>
            <a:r>
              <a:rPr lang="en-US" smtClean="0">
                <a:effectLst/>
              </a:rPr>
              <a:t> </a:t>
            </a:r>
            <a:endParaRPr lang="en-US" smtClean="0"/>
          </a:p>
          <a:p>
            <a:r>
              <a:rPr lang="en-US" smtClean="0"/>
              <a:t>It’s about </a:t>
            </a:r>
            <a:r>
              <a:rPr lang="en-US" i="1"/>
              <a:t>interpretation</a:t>
            </a:r>
            <a:r>
              <a:rPr lang="en-US"/>
              <a:t>, the </a:t>
            </a:r>
            <a:r>
              <a:rPr lang="en-US" i="1"/>
              <a:t>meaning</a:t>
            </a:r>
            <a:r>
              <a:rPr lang="en-US"/>
              <a:t> we assign to the </a:t>
            </a:r>
            <a:r>
              <a:rPr lang="en-US" smtClean="0"/>
              <a:t>situation, and what </a:t>
            </a:r>
            <a:r>
              <a:rPr lang="en-US"/>
              <a:t>we tell ourselves about what is </a:t>
            </a:r>
            <a:r>
              <a:rPr lang="en-US" smtClean="0"/>
              <a:t>happening.</a:t>
            </a:r>
          </a:p>
          <a:p>
            <a:pPr marL="0" indent="0">
              <a:buNone/>
            </a:pPr>
            <a:endParaRPr lang="en-US" smtClean="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7226" y="4546610"/>
            <a:ext cx="3400035" cy="21336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61281" y="2417114"/>
            <a:ext cx="3038915" cy="2022260"/>
          </a:xfrm>
          <a:prstGeom prst="rect">
            <a:avLst/>
          </a:prstGeom>
        </p:spPr>
      </p:pic>
    </p:spTree>
    <p:extLst>
      <p:ext uri="{BB962C8B-B14F-4D97-AF65-F5344CB8AC3E}">
        <p14:creationId xmlns:p14="http://schemas.microsoft.com/office/powerpoint/2010/main" val="299161263"/>
      </p:ext>
    </p:extLst>
  </p:cSld>
  <p:clrMapOvr>
    <a:masterClrMapping/>
  </p:clrMapOvr>
  <p:transition>
    <p:fade/>
  </p:transition>
  <p:timing/>
</p:sld>
</file>

<file path=ppt/slides/slide5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a:xfrm>
            <a:off x="339973" y="2363142"/>
            <a:ext cx="5163183" cy="3014965"/>
          </a:xfrm>
          <a:noFill/>
        </p:spPr>
        <p:txBody>
          <a:bodyPr>
            <a:normAutofit/>
          </a:bodyPr>
          <a:lstStyle/>
          <a:p>
            <a:r>
              <a:rPr lang="en-US" u="sng" smtClean="0"/>
              <a:t>Authenticity:</a:t>
            </a:r>
          </a:p>
          <a:p>
            <a:pPr lvl="1"/>
            <a:r>
              <a:rPr lang="en-US" smtClean="0"/>
              <a:t>Crucial to have a few true confidants you can be your true self with</a:t>
            </a:r>
          </a:p>
          <a:p>
            <a:r>
              <a:rPr lang="en-US" u="sng" smtClean="0"/>
              <a:t>Vulnerability</a:t>
            </a:r>
            <a:r>
              <a:rPr lang="en-US" smtClean="0"/>
              <a:t>: </a:t>
            </a:r>
          </a:p>
          <a:p>
            <a:pPr lvl="1"/>
            <a:r>
              <a:rPr lang="en-US" smtClean="0"/>
              <a:t>Uncertainty</a:t>
            </a:r>
            <a:r>
              <a:rPr lang="en-US"/>
              <a:t>, risk and emotional </a:t>
            </a:r>
            <a:r>
              <a:rPr lang="en-US" smtClean="0"/>
              <a:t>exposure is </a:t>
            </a:r>
            <a:r>
              <a:rPr lang="en-US"/>
              <a:t>the birthplace of love, belonging, joy, courage, empathy and </a:t>
            </a:r>
            <a:r>
              <a:rPr lang="en-US" smtClean="0"/>
              <a:t>creativity </a:t>
            </a:r>
            <a:r>
              <a:rPr lang="en-US" sz="800" smtClean="0"/>
              <a:t>(B. Brown)</a:t>
            </a:r>
            <a:endParaRPr lang="en-US" sz="800"/>
          </a:p>
          <a:p>
            <a:endParaRPr lang="en-US" smtClean="0"/>
          </a:p>
          <a:p>
            <a:pPr lvl="1"/>
            <a:endParaRPr lang="en-US"/>
          </a:p>
          <a:p>
            <a:pPr lvl="1"/>
            <a:endParaRPr lang="en-US"/>
          </a:p>
        </p:txBody>
      </p:sp>
      <p:sp>
        <p:nvSpPr>
          <p:cNvPr id="5" name="Title 1"/>
          <p:cNvSpPr txBox="1"/>
          <p:nvPr/>
        </p:nvSpPr>
        <p:spPr>
          <a:xfrm>
            <a:off x="457200" y="234255"/>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mtClean="0">
                <a:solidFill>
                  <a:schemeClr val="bg1"/>
                </a:solidFill>
              </a:rPr>
              <a:t>Notes on Loneliness</a:t>
            </a:r>
            <a:endParaRPr lang="en-US">
              <a:solidFill>
                <a:schemeClr val="bg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5199" y="1405774"/>
            <a:ext cx="1976218" cy="2545222"/>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0851" y="5378107"/>
            <a:ext cx="3081253" cy="1380073"/>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23639" y="4070789"/>
            <a:ext cx="2296004" cy="2671313"/>
          </a:xfrm>
          <a:prstGeom prst="rect">
            <a:avLst/>
          </a:prstGeom>
        </p:spPr>
      </p:pic>
    </p:spTree>
    <p:extLst>
      <p:ext uri="{BB962C8B-B14F-4D97-AF65-F5344CB8AC3E}">
        <p14:creationId xmlns:p14="http://schemas.microsoft.com/office/powerpoint/2010/main" val="2584763098"/>
      </p:ext>
    </p:extLst>
  </p:cSld>
  <p:clrMapOvr>
    <a:masterClrMapping/>
  </p:clrMapOvr>
  <p:transition>
    <p:fade/>
  </p:transition>
  <p:timing/>
</p:sld>
</file>

<file path=ppt/slides/slide6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normAutofit fontScale="90000"/>
          </a:bodyPr>
          <a:lstStyle/>
          <a:p>
            <a:r>
              <a:rPr lang="en-US" smtClean="0"/>
              <a:t>Root Causes of Symptoms:</a:t>
            </a:r>
            <a:br>
              <a:rPr lang="en-US" smtClean="0"/>
            </a:br>
            <a:r>
              <a:rPr lang="en-US" smtClean="0"/>
              <a:t>#2 Lack of Purpose</a:t>
            </a:r>
            <a:endParaRPr lang="en-US"/>
          </a:p>
        </p:txBody>
      </p:sp>
      <p:pic>
        <p:nvPicPr>
          <p:cNvPr id="12" name="Picture 11"/>
          <p:cNvPicPr>
            <a:picLocks noChangeAspect="1"/>
          </p:cNvPicPr>
          <p:nvPr/>
        </p:nvPicPr>
        <p:blipFill>
          <a:blip r:embed="rId3">
            <a:alphaModFix amt="86000"/>
            <a:extLst>
              <a:ext uri="{28A0092B-C50C-407E-A947-70E740481C1C}">
                <a14:useLocalDpi xmlns:a14="http://schemas.microsoft.com/office/drawing/2010/main" val="0"/>
              </a:ext>
            </a:extLst>
          </a:blip>
          <a:stretch>
            <a:fillRect/>
          </a:stretch>
        </p:blipFill>
        <p:spPr>
          <a:xfrm>
            <a:off x="304334" y="3059014"/>
            <a:ext cx="1410068" cy="2039559"/>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8342" y="1153543"/>
            <a:ext cx="1925443" cy="2270549"/>
          </a:xfrm>
          <a:prstGeom prst="rect">
            <a:avLst/>
          </a:prstGeom>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31892" y="2530645"/>
            <a:ext cx="4250623" cy="3183865"/>
          </a:xfrm>
          <a:prstGeom prst="rect">
            <a:avLst/>
          </a:prstGeom>
        </p:spPr>
      </p:pic>
      <p:pic>
        <p:nvPicPr>
          <p:cNvPr id="19" name="Picture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37862" y="3586179"/>
            <a:ext cx="1841042" cy="2299014"/>
          </a:xfrm>
          <a:prstGeom prst="rect">
            <a:avLst/>
          </a:prstGeom>
        </p:spPr>
      </p:pic>
      <p:sp>
        <p:nvSpPr>
          <p:cNvPr id="20" name="TextBox 19"/>
          <p:cNvSpPr txBox="1"/>
          <p:nvPr/>
        </p:nvSpPr>
        <p:spPr>
          <a:xfrm>
            <a:off x="6490902" y="6068382"/>
            <a:ext cx="2492883" cy="646331"/>
          </a:xfrm>
          <a:prstGeom prst="rect">
            <a:avLst/>
          </a:prstGeom>
          <a:noFill/>
        </p:spPr>
        <p:txBody>
          <a:bodyPr wrap="square" rtlCol="0">
            <a:spAutoFit/>
          </a:bodyPr>
          <a:lstStyle/>
          <a:p>
            <a:pPr algn="just"/>
            <a:r>
              <a:rPr lang="en-US" sz="1200" smtClean="0">
                <a:latin typeface="Avenir Book"/>
                <a:cs typeface="Avenir Book"/>
              </a:rPr>
              <a:t>Dr. Edward L. Deci, Founder of self-determination theory (SDT) theory</a:t>
            </a:r>
            <a:endParaRPr lang="en-US" sz="1200">
              <a:latin typeface="Avenir Book"/>
              <a:cs typeface="Avenir Book"/>
            </a:endParaRPr>
          </a:p>
        </p:txBody>
      </p:sp>
    </p:spTree>
    <p:extLst>
      <p:ext uri="{BB962C8B-B14F-4D97-AF65-F5344CB8AC3E}">
        <p14:creationId xmlns:p14="http://schemas.microsoft.com/office/powerpoint/2010/main" val="483728602"/>
      </p:ext>
    </p:extLst>
  </p:cSld>
  <p:clrMapOvr>
    <a:masterClrMapping/>
  </p:clrMapOvr>
  <p:transition>
    <p:fade/>
  </p:transition>
  <p:timing/>
</p:sld>
</file>

<file path=ppt/slides/slide6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3989" y="3586266"/>
            <a:ext cx="2154512" cy="1835325"/>
          </a:xfrm>
          <a:prstGeom prst="rect">
            <a:avLst/>
          </a:prstGeom>
        </p:spPr>
      </p:pic>
      <p:sp>
        <p:nvSpPr>
          <p:cNvPr id="2" name="Title 1"/>
          <p:cNvSpPr>
            <a:spLocks noGrp="1"/>
          </p:cNvSpPr>
          <p:nvPr>
            <p:ph type="title"/>
          </p:nvPr>
        </p:nvSpPr>
        <p:spPr/>
        <p:txBody>
          <a:bodyPr>
            <a:normAutofit fontScale="90000"/>
          </a:bodyPr>
          <a:lstStyle/>
          <a:p>
            <a:r>
              <a:rPr lang="en-US"/>
              <a:t>Root Causes of Symptoms:</a:t>
            </a:r>
            <a:br>
              <a:rPr lang="en-US"/>
            </a:br>
            <a:r>
              <a:rPr lang="en-US"/>
              <a:t>#2 Lack of Purpose</a:t>
            </a:r>
          </a:p>
        </p:txBody>
      </p:sp>
      <p:sp>
        <p:nvSpPr>
          <p:cNvPr id="5" name="Content Placeholder 4"/>
          <p:cNvSpPr>
            <a:spLocks noGrp="1"/>
          </p:cNvSpPr>
          <p:nvPr>
            <p:ph sz="half" idx="1"/>
          </p:nvPr>
        </p:nvSpPr>
        <p:spPr>
          <a:xfrm>
            <a:off x="750325" y="2784475"/>
            <a:ext cx="3767328" cy="3252788"/>
          </a:xfrm>
        </p:spPr>
        <p:txBody>
          <a:bodyPr/>
          <a:lstStyle/>
          <a:p>
            <a:r>
              <a:rPr lang="en-US" sz="2400" u="sng" smtClean="0"/>
              <a:t>External Motivation</a:t>
            </a:r>
            <a:r>
              <a:rPr lang="en-US" sz="2400" smtClean="0"/>
              <a:t>	</a:t>
            </a:r>
          </a:p>
          <a:p>
            <a:pPr lvl="1"/>
            <a:r>
              <a:rPr lang="en-US" sz="2400" smtClean="0"/>
              <a:t>Money</a:t>
            </a:r>
          </a:p>
          <a:p>
            <a:pPr lvl="1"/>
            <a:r>
              <a:rPr lang="en-US" sz="2400" smtClean="0"/>
              <a:t>Fame</a:t>
            </a:r>
          </a:p>
          <a:p>
            <a:pPr lvl="1"/>
            <a:r>
              <a:rPr lang="en-US" sz="2400" smtClean="0"/>
              <a:t>Status</a:t>
            </a:r>
          </a:p>
          <a:p>
            <a:pPr lvl="1"/>
            <a:r>
              <a:rPr lang="en-US" sz="2400" smtClean="0"/>
              <a:t>Beauty</a:t>
            </a:r>
          </a:p>
        </p:txBody>
      </p:sp>
      <p:sp>
        <p:nvSpPr>
          <p:cNvPr id="6" name="Content Placeholder 5"/>
          <p:cNvSpPr>
            <a:spLocks noGrp="1"/>
          </p:cNvSpPr>
          <p:nvPr>
            <p:ph sz="half" idx="2"/>
          </p:nvPr>
        </p:nvSpPr>
        <p:spPr/>
        <p:txBody>
          <a:bodyPr>
            <a:normAutofit/>
          </a:bodyPr>
          <a:lstStyle/>
          <a:p>
            <a:r>
              <a:rPr lang="en-US" sz="2400" u="sng" smtClean="0"/>
              <a:t>Internal Motivation</a:t>
            </a:r>
          </a:p>
          <a:p>
            <a:pPr lvl="1"/>
            <a:endParaRPr lang="en-US" sz="2400" smtClean="0"/>
          </a:p>
          <a:p>
            <a:pPr lvl="1"/>
            <a:r>
              <a:rPr lang="en-US" sz="2400" smtClean="0">
                <a:solidFill>
                  <a:srgbClr val="FF0000"/>
                </a:solidFill>
              </a:rPr>
              <a:t>Relationships</a:t>
            </a:r>
          </a:p>
          <a:p>
            <a:pPr lvl="1"/>
            <a:r>
              <a:rPr lang="en-US" sz="2400" smtClean="0"/>
              <a:t>Personal Growth</a:t>
            </a:r>
          </a:p>
          <a:p>
            <a:pPr lvl="1"/>
            <a:r>
              <a:rPr lang="en-US" sz="2400" smtClean="0">
                <a:solidFill>
                  <a:srgbClr val="FF0000"/>
                </a:solidFill>
              </a:rPr>
              <a:t>Community</a:t>
            </a:r>
          </a:p>
          <a:p>
            <a:pPr lvl="1"/>
            <a:r>
              <a:rPr lang="en-US" sz="2400" smtClean="0"/>
              <a:t>Purpose</a:t>
            </a:r>
            <a:endParaRPr lang="en-US" sz="240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83094" y="5543815"/>
            <a:ext cx="1603706" cy="986896"/>
          </a:xfrm>
          <a:prstGeom prst="rect">
            <a:avLst/>
          </a:prstGeom>
        </p:spPr>
      </p:pic>
    </p:spTree>
    <p:extLst>
      <p:ext uri="{BB962C8B-B14F-4D97-AF65-F5344CB8AC3E}">
        <p14:creationId xmlns:p14="http://schemas.microsoft.com/office/powerpoint/2010/main" val="2802918054"/>
      </p:ext>
    </p:extLst>
  </p:cSld>
  <p:clrMapOvr>
    <a:masterClrMapping/>
  </p:clrMapOvr>
  <p:transition>
    <p:fade/>
  </p:transition>
  <p:timing/>
</p:sld>
</file>

<file path=ppt/slides/slide6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normAutofit fontScale="90000"/>
          </a:bodyPr>
          <a:lstStyle/>
          <a:p>
            <a:r>
              <a:rPr lang="en-US"/>
              <a:t>Root Causes of Symptoms:</a:t>
            </a:r>
            <a:br>
              <a:rPr lang="en-US"/>
            </a:br>
            <a:r>
              <a:rPr lang="en-US"/>
              <a:t>#2 Lack of Purpose</a:t>
            </a:r>
          </a:p>
        </p:txBody>
      </p:sp>
      <p:sp>
        <p:nvSpPr>
          <p:cNvPr id="3" name="Content Placeholder 2"/>
          <p:cNvSpPr>
            <a:spLocks noGrp="1"/>
          </p:cNvSpPr>
          <p:nvPr>
            <p:ph idx="1"/>
          </p:nvPr>
        </p:nvSpPr>
        <p:spPr>
          <a:xfrm>
            <a:off x="539434" y="2644176"/>
            <a:ext cx="4775503" cy="2563564"/>
          </a:xfrm>
          <a:noFill/>
        </p:spPr>
        <p:txBody>
          <a:bodyPr>
            <a:normAutofit/>
          </a:bodyPr>
          <a:lstStyle/>
          <a:p>
            <a:r>
              <a:rPr lang="en-US" sz="2400" smtClean="0">
                <a:solidFill>
                  <a:srgbClr val="000000"/>
                </a:solidFill>
              </a:rPr>
              <a:t>“Having </a:t>
            </a:r>
            <a:r>
              <a:rPr lang="en-US" sz="2400">
                <a:solidFill>
                  <a:srgbClr val="000000"/>
                </a:solidFill>
              </a:rPr>
              <a:t>an unusually strong aspiration for material success was associated with narcissism, anxiety, depression, and poorer social </a:t>
            </a:r>
            <a:r>
              <a:rPr lang="en-US" sz="2400" smtClean="0">
                <a:solidFill>
                  <a:srgbClr val="000000"/>
                </a:solidFill>
              </a:rPr>
              <a:t>functioning” </a:t>
            </a:r>
            <a:br>
              <a:rPr lang="en-US" sz="2400" smtClean="0">
                <a:solidFill>
                  <a:srgbClr val="000000"/>
                </a:solidFill>
              </a:rPr>
            </a:br>
            <a:br>
              <a:rPr lang="en-US" sz="2400" smtClean="0">
                <a:solidFill>
                  <a:srgbClr val="000000"/>
                </a:solidFill>
              </a:rPr>
            </a:br>
            <a:r>
              <a:rPr lang="en-US" sz="1300" smtClean="0">
                <a:solidFill>
                  <a:srgbClr val="000000"/>
                </a:solidFill>
              </a:rPr>
              <a:t>Edward Deci</a:t>
            </a:r>
            <a:endParaRPr lang="en-US" sz="1300" smtClean="0">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8124" y="2364968"/>
            <a:ext cx="3429181" cy="197382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6755" y="4585716"/>
            <a:ext cx="2175371" cy="1951951"/>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09629" y="5624754"/>
            <a:ext cx="1846145" cy="1054012"/>
          </a:xfrm>
          <a:prstGeom prst="rect">
            <a:avLst/>
          </a:prstGeom>
        </p:spPr>
      </p:pic>
      <p:sp>
        <p:nvSpPr>
          <p:cNvPr id="8" name="TextBox 7"/>
          <p:cNvSpPr txBox="1"/>
          <p:nvPr/>
        </p:nvSpPr>
        <p:spPr>
          <a:xfrm>
            <a:off x="1070058" y="5720161"/>
            <a:ext cx="1528654" cy="646331"/>
          </a:xfrm>
          <a:prstGeom prst="rect">
            <a:avLst/>
          </a:prstGeom>
          <a:noFill/>
        </p:spPr>
        <p:txBody>
          <a:bodyPr wrap="square" rtlCol="0">
            <a:spAutoFit/>
          </a:bodyPr>
          <a:lstStyle/>
          <a:p>
            <a:r>
              <a:rPr lang="en-US" b="1" smtClean="0">
                <a:solidFill>
                  <a:srgbClr val="FF0000"/>
                </a:solidFill>
              </a:rPr>
              <a:t>Extrinsic Motivation</a:t>
            </a:r>
            <a:endParaRPr lang="en-US" b="1">
              <a:solidFill>
                <a:srgbClr val="FF0000"/>
              </a:solidFill>
            </a:endParaRPr>
          </a:p>
        </p:txBody>
      </p:sp>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98712" y="5379343"/>
            <a:ext cx="1525410" cy="1299423"/>
          </a:xfrm>
          <a:prstGeom prst="rect">
            <a:avLst/>
          </a:prstGeom>
        </p:spPr>
      </p:pic>
    </p:spTree>
    <p:extLst>
      <p:ext uri="{BB962C8B-B14F-4D97-AF65-F5344CB8AC3E}">
        <p14:creationId xmlns:p14="http://schemas.microsoft.com/office/powerpoint/2010/main" val="3059368684"/>
      </p:ext>
    </p:extLst>
  </p:cSld>
  <p:clrMapOvr>
    <a:masterClrMapping/>
  </p:clrMapOvr>
  <p:transition>
    <p:fade/>
  </p:transition>
  <p:timing/>
</p:sld>
</file>

<file path=ppt/slides/slide6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3">
            <a:alphaModFix amt="19000"/>
            <a:extLst>
              <a:ext uri="{28A0092B-C50C-407E-A947-70E740481C1C}">
                <a14:useLocalDpi xmlns:a14="http://schemas.microsoft.com/office/drawing/2010/main" val="0"/>
              </a:ext>
            </a:extLst>
          </a:blip>
          <a:stretch>
            <a:fillRect/>
          </a:stretch>
        </p:blipFill>
        <p:spPr>
          <a:xfrm rot="20529935">
            <a:off x="562254" y="3550183"/>
            <a:ext cx="3390900" cy="24003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2702" y="5222409"/>
            <a:ext cx="3911298" cy="1629708"/>
          </a:xfrm>
          <a:prstGeom prst="rect">
            <a:avLst/>
          </a:prstGeom>
        </p:spPr>
      </p:pic>
      <p:sp>
        <p:nvSpPr>
          <p:cNvPr id="2" name="Title 1"/>
          <p:cNvSpPr>
            <a:spLocks noGrp="1"/>
          </p:cNvSpPr>
          <p:nvPr>
            <p:ph type="title"/>
          </p:nvPr>
        </p:nvSpPr>
        <p:spPr/>
        <p:txBody>
          <a:bodyPr>
            <a:normAutofit fontScale="90000"/>
          </a:bodyPr>
          <a:lstStyle/>
          <a:p>
            <a:r>
              <a:rPr lang="en-US"/>
              <a:t>Root Causes of Symptoms:</a:t>
            </a:r>
            <a:br>
              <a:rPr lang="en-US"/>
            </a:br>
            <a:r>
              <a:rPr lang="en-US"/>
              <a:t>#2 Lack of Purpose</a:t>
            </a:r>
          </a:p>
        </p:txBody>
      </p:sp>
      <p:sp>
        <p:nvSpPr>
          <p:cNvPr id="5" name="Content Placeholder 4"/>
          <p:cNvSpPr>
            <a:spLocks noGrp="1"/>
          </p:cNvSpPr>
          <p:nvPr>
            <p:ph sz="half" idx="1"/>
          </p:nvPr>
        </p:nvSpPr>
        <p:spPr/>
        <p:txBody>
          <a:bodyPr/>
          <a:lstStyle/>
          <a:p>
            <a:r>
              <a:rPr lang="en-US" sz="2400" u="sng" smtClean="0"/>
              <a:t>External Motivation</a:t>
            </a:r>
            <a:r>
              <a:rPr lang="en-US" sz="2400" smtClean="0"/>
              <a:t>	</a:t>
            </a:r>
          </a:p>
          <a:p>
            <a:pPr lvl="1"/>
            <a:r>
              <a:rPr lang="en-US" sz="2400" smtClean="0"/>
              <a:t>Money</a:t>
            </a:r>
          </a:p>
          <a:p>
            <a:pPr lvl="1"/>
            <a:r>
              <a:rPr lang="en-US" sz="2400" smtClean="0"/>
              <a:t>Fame</a:t>
            </a:r>
          </a:p>
          <a:p>
            <a:pPr lvl="1"/>
            <a:r>
              <a:rPr lang="en-US" sz="2400" smtClean="0"/>
              <a:t>Status</a:t>
            </a:r>
          </a:p>
          <a:p>
            <a:pPr lvl="1"/>
            <a:r>
              <a:rPr lang="en-US" sz="2400" smtClean="0"/>
              <a:t>Beauty</a:t>
            </a:r>
          </a:p>
        </p:txBody>
      </p:sp>
      <p:sp>
        <p:nvSpPr>
          <p:cNvPr id="6" name="Content Placeholder 5"/>
          <p:cNvSpPr>
            <a:spLocks noGrp="1"/>
          </p:cNvSpPr>
          <p:nvPr>
            <p:ph sz="half" idx="2"/>
          </p:nvPr>
        </p:nvSpPr>
        <p:spPr/>
        <p:txBody>
          <a:bodyPr>
            <a:normAutofit/>
          </a:bodyPr>
          <a:lstStyle/>
          <a:p>
            <a:r>
              <a:rPr lang="en-US" sz="2400" u="sng" smtClean="0"/>
              <a:t>Internal Motivation</a:t>
            </a:r>
          </a:p>
          <a:p>
            <a:pPr lvl="1"/>
            <a:endParaRPr lang="en-US" sz="2400" smtClean="0"/>
          </a:p>
          <a:p>
            <a:pPr lvl="1"/>
            <a:r>
              <a:rPr lang="en-US" sz="2400" smtClean="0">
                <a:solidFill>
                  <a:schemeClr val="tx1"/>
                </a:solidFill>
              </a:rPr>
              <a:t>Relationships</a:t>
            </a:r>
          </a:p>
          <a:p>
            <a:pPr lvl="1"/>
            <a:r>
              <a:rPr lang="en-US" sz="2400" smtClean="0">
                <a:solidFill>
                  <a:srgbClr val="008000"/>
                </a:solidFill>
              </a:rPr>
              <a:t>Personal Growth</a:t>
            </a:r>
          </a:p>
          <a:p>
            <a:pPr lvl="1"/>
            <a:r>
              <a:rPr lang="en-US" sz="2400" smtClean="0">
                <a:solidFill>
                  <a:schemeClr val="tx1"/>
                </a:solidFill>
              </a:rPr>
              <a:t>Community</a:t>
            </a:r>
          </a:p>
          <a:p>
            <a:pPr lvl="1"/>
            <a:r>
              <a:rPr lang="en-US" sz="2400" smtClean="0">
                <a:solidFill>
                  <a:srgbClr val="008000"/>
                </a:solidFill>
              </a:rPr>
              <a:t>Purpose</a:t>
            </a:r>
            <a:endParaRPr lang="en-US" sz="2400">
              <a:solidFill>
                <a:srgbClr val="008000"/>
              </a:solidFill>
            </a:endParaRPr>
          </a:p>
        </p:txBody>
      </p:sp>
    </p:spTree>
    <p:extLst>
      <p:ext uri="{BB962C8B-B14F-4D97-AF65-F5344CB8AC3E}">
        <p14:creationId xmlns:p14="http://schemas.microsoft.com/office/powerpoint/2010/main" val="1503024577"/>
      </p:ext>
    </p:extLst>
  </p:cSld>
  <p:clrMapOvr>
    <a:masterClrMapping/>
  </p:clrMapOvr>
  <p:transition>
    <p:fade/>
  </p:transition>
  <p:timing/>
</p:sld>
</file>

<file path=ppt/slides/slide6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normAutofit fontScale="90000"/>
          </a:bodyPr>
          <a:lstStyle/>
          <a:p>
            <a:r>
              <a:rPr lang="en-US"/>
              <a:t>Root Causes of Symptoms:</a:t>
            </a:r>
            <a:br>
              <a:rPr lang="en-US"/>
            </a:br>
            <a:r>
              <a:rPr lang="en-US"/>
              <a:t>#2 Lack of Purpose</a:t>
            </a:r>
          </a:p>
        </p:txBody>
      </p:sp>
      <p:sp>
        <p:nvSpPr>
          <p:cNvPr id="3" name="Content Placeholder 2"/>
          <p:cNvSpPr>
            <a:spLocks noGrp="1"/>
          </p:cNvSpPr>
          <p:nvPr>
            <p:ph idx="1"/>
          </p:nvPr>
        </p:nvSpPr>
        <p:spPr>
          <a:xfrm>
            <a:off x="551271" y="2524212"/>
            <a:ext cx="4635095" cy="3950773"/>
          </a:xfrm>
          <a:noFill/>
        </p:spPr>
        <p:txBody>
          <a:bodyPr>
            <a:normAutofit/>
          </a:bodyPr>
          <a:lstStyle/>
          <a:p>
            <a:r>
              <a:rPr lang="en-US" smtClean="0"/>
              <a:t>Aligns with Maslow’s theories</a:t>
            </a:r>
          </a:p>
          <a:p>
            <a:r>
              <a:rPr lang="en-US" smtClean="0"/>
              <a:t>Self-Actualization (you’re here…)</a:t>
            </a:r>
          </a:p>
          <a:p>
            <a:pPr lvl="1"/>
            <a:r>
              <a:rPr lang="en-US" smtClean="0"/>
              <a:t>Highest need</a:t>
            </a:r>
            <a:endParaRPr lang="en-US" smtClean="0">
              <a:solidFill>
                <a:schemeClr val="tx1"/>
              </a:solidFill>
            </a:endParaRPr>
          </a:p>
          <a:p>
            <a:pPr lvl="2"/>
            <a:r>
              <a:rPr lang="en-US"/>
              <a:t>N</a:t>
            </a:r>
            <a:r>
              <a:rPr lang="en-US" smtClean="0"/>
              <a:t>ot a “nice to have”</a:t>
            </a:r>
          </a:p>
          <a:p>
            <a:pPr lvl="1"/>
            <a:r>
              <a:rPr lang="en-US" smtClean="0"/>
              <a:t>Oxygen for the soul</a:t>
            </a:r>
          </a:p>
          <a:p>
            <a:pPr lvl="1"/>
            <a:r>
              <a:rPr lang="en-US" smtClean="0"/>
              <a:t>“What humans can </a:t>
            </a:r>
            <a:r>
              <a:rPr lang="en-US"/>
              <a:t>be, </a:t>
            </a:r>
            <a:r>
              <a:rPr lang="en-US" smtClean="0"/>
              <a:t>they </a:t>
            </a:r>
            <a:r>
              <a:rPr lang="en-US"/>
              <a:t>must </a:t>
            </a:r>
            <a:r>
              <a:rPr lang="en-US" smtClean="0"/>
              <a:t>be”</a:t>
            </a:r>
            <a:endParaRPr lang="en-US"/>
          </a:p>
          <a:p>
            <a:pPr lvl="1"/>
            <a:endParaRPr lang="en-US"/>
          </a:p>
          <a:p>
            <a:pPr marL="0" indent="0">
              <a:buNone/>
            </a:pPr>
            <a:endParaRPr lang="en-US" smtClean="0"/>
          </a:p>
        </p:txBody>
      </p:sp>
      <p:pic>
        <p:nvPicPr>
          <p:cNvPr id="4" name="Picture 3"/>
          <p:cNvPicPr>
            <a:picLocks noChangeAspect="1"/>
          </p:cNvPicPr>
          <p:nvPr/>
        </p:nvPicPr>
        <p:blipFill>
          <a:blip r:embed="rId3"/>
          <a:stretch>
            <a:fillRect/>
          </a:stretch>
        </p:blipFill>
        <p:spPr>
          <a:xfrm>
            <a:off x="5914717" y="3848324"/>
            <a:ext cx="3137539" cy="2889269"/>
          </a:xfrm>
          <a:prstGeom prst="rect">
            <a:avLst/>
          </a:prstGeom>
        </p:spPr>
      </p:pic>
      <p:pic>
        <p:nvPicPr>
          <p:cNvPr id="5" name="Picture 4"/>
          <p:cNvPicPr>
            <a:picLocks noChangeAspect="1"/>
          </p:cNvPicPr>
          <p:nvPr/>
        </p:nvPicPr>
        <p:blipFill>
          <a:blip r:embed="rId4">
            <a:alphaModFix amt="67000"/>
            <a:extLst>
              <a:ext uri="{28A0092B-C50C-407E-A947-70E740481C1C}">
                <a14:useLocalDpi xmlns:a14="http://schemas.microsoft.com/office/drawing/2010/main" val="0"/>
              </a:ext>
            </a:extLst>
          </a:blip>
          <a:stretch>
            <a:fillRect/>
          </a:stretch>
        </p:blipFill>
        <p:spPr>
          <a:xfrm>
            <a:off x="5198925" y="2096600"/>
            <a:ext cx="3487875" cy="1751724"/>
          </a:xfrm>
          <a:prstGeom prst="rect">
            <a:avLst/>
          </a:prstGeom>
        </p:spPr>
      </p:pic>
      <p:pic>
        <p:nvPicPr>
          <p:cNvPr id="6" name="Picture 5"/>
          <p:cNvPicPr>
            <a:picLocks noChangeAspect="1"/>
          </p:cNvPicPr>
          <p:nvPr/>
        </p:nvPicPr>
        <p:blipFill>
          <a:blip r:embed="rId5">
            <a:alphaModFix amt="16000"/>
            <a:extLst>
              <a:ext uri="{28A0092B-C50C-407E-A947-70E740481C1C}">
                <a14:useLocalDpi xmlns:a14="http://schemas.microsoft.com/office/drawing/2010/main" val="0"/>
              </a:ext>
            </a:extLst>
          </a:blip>
          <a:stretch>
            <a:fillRect/>
          </a:stretch>
        </p:blipFill>
        <p:spPr>
          <a:xfrm rot="2753804">
            <a:off x="4208651" y="4397878"/>
            <a:ext cx="1941928" cy="1941928"/>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rcRect l="3235" t="6321" r="0" b="14886"/>
          <a:stretch>
            <a:fillRect/>
          </a:stretch>
        </p:blipFill>
        <p:spPr>
          <a:xfrm>
            <a:off x="1234620" y="5494054"/>
            <a:ext cx="2572012" cy="1172795"/>
          </a:xfrm>
          <a:prstGeom prst="rect">
            <a:avLst/>
          </a:prstGeom>
        </p:spPr>
      </p:pic>
    </p:spTree>
    <p:extLst>
      <p:ext uri="{BB962C8B-B14F-4D97-AF65-F5344CB8AC3E}">
        <p14:creationId xmlns:p14="http://schemas.microsoft.com/office/powerpoint/2010/main" val="3624799241"/>
      </p:ext>
    </p:extLst>
  </p:cSld>
  <p:clrMapOvr>
    <a:masterClrMapping/>
  </p:clrMapOvr>
  <p:transition>
    <p:fade/>
  </p:transition>
  <p:timing/>
</p:sld>
</file>

<file path=ppt/slides/slide6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4" name="Picture 3"/>
          <p:cNvPicPr>
            <a:picLocks noChangeAspect="1"/>
          </p:cNvPicPr>
          <p:nvPr/>
        </p:nvPicPr>
        <p:blipFill>
          <a:blip r:embed="rId3"/>
          <a:stretch>
            <a:fillRect/>
          </a:stretch>
        </p:blipFill>
        <p:spPr>
          <a:xfrm>
            <a:off x="5573728" y="2963079"/>
            <a:ext cx="3476202" cy="3081112"/>
          </a:xfrm>
          <a:prstGeom prst="rect">
            <a:avLst/>
          </a:prstGeom>
        </p:spPr>
      </p:pic>
      <p:sp>
        <p:nvSpPr>
          <p:cNvPr id="2" name="Title 1"/>
          <p:cNvSpPr>
            <a:spLocks noGrp="1"/>
          </p:cNvSpPr>
          <p:nvPr>
            <p:ph type="title"/>
          </p:nvPr>
        </p:nvSpPr>
        <p:spPr/>
        <p:txBody>
          <a:bodyPr>
            <a:normAutofit fontScale="90000"/>
          </a:bodyPr>
          <a:lstStyle/>
          <a:p>
            <a:r>
              <a:rPr lang="en-US"/>
              <a:t>Root Causes of Symptoms:</a:t>
            </a:r>
            <a:br>
              <a:rPr lang="en-US"/>
            </a:br>
            <a:r>
              <a:rPr lang="en-US"/>
              <a:t>#2 Lack of Purpose</a:t>
            </a:r>
          </a:p>
        </p:txBody>
      </p:sp>
      <p:sp>
        <p:nvSpPr>
          <p:cNvPr id="3" name="Content Placeholder 2"/>
          <p:cNvSpPr>
            <a:spLocks noGrp="1"/>
          </p:cNvSpPr>
          <p:nvPr>
            <p:ph idx="1"/>
          </p:nvPr>
        </p:nvSpPr>
        <p:spPr>
          <a:xfrm>
            <a:off x="304333" y="2704370"/>
            <a:ext cx="6137356" cy="4000357"/>
          </a:xfrm>
          <a:noFill/>
        </p:spPr>
        <p:txBody>
          <a:bodyPr>
            <a:normAutofit/>
          </a:bodyPr>
          <a:lstStyle/>
          <a:p>
            <a:r>
              <a:rPr lang="en-US" smtClean="0">
                <a:solidFill>
                  <a:srgbClr val="000000"/>
                </a:solidFill>
              </a:rPr>
              <a:t>Self-Actualization = Pursuing Purpose =</a:t>
            </a:r>
          </a:p>
          <a:p>
            <a:pPr lvl="1"/>
            <a:r>
              <a:rPr lang="en-US" smtClean="0">
                <a:solidFill>
                  <a:srgbClr val="000000"/>
                </a:solidFill>
              </a:rPr>
              <a:t>Realizing </a:t>
            </a:r>
            <a:r>
              <a:rPr lang="en-US">
                <a:solidFill>
                  <a:srgbClr val="000000"/>
                </a:solidFill>
              </a:rPr>
              <a:t>personal </a:t>
            </a:r>
            <a:r>
              <a:rPr lang="en-US" u="sng">
                <a:solidFill>
                  <a:srgbClr val="000000"/>
                </a:solidFill>
              </a:rPr>
              <a:t>potential</a:t>
            </a:r>
            <a:r>
              <a:rPr lang="en-US">
                <a:solidFill>
                  <a:srgbClr val="000000"/>
                </a:solidFill>
              </a:rPr>
              <a:t>, self-fulfillment, seeking personal </a:t>
            </a:r>
            <a:r>
              <a:rPr lang="en-US" smtClean="0">
                <a:solidFill>
                  <a:srgbClr val="000000"/>
                </a:solidFill>
              </a:rPr>
              <a:t>growth </a:t>
            </a:r>
          </a:p>
          <a:p>
            <a:r>
              <a:rPr lang="en-US" smtClean="0">
                <a:solidFill>
                  <a:srgbClr val="000000"/>
                </a:solidFill>
              </a:rPr>
              <a:t>Integrity Gap: (close the gap)</a:t>
            </a:r>
            <a:endParaRPr lang="en-US">
              <a:solidFill>
                <a:srgbClr val="000000"/>
              </a:solidFill>
            </a:endParaRPr>
          </a:p>
        </p:txBody>
      </p:sp>
      <p:cxnSp>
        <p:nvCxnSpPr>
          <p:cNvPr id="8" name="Straight Connector 7"/>
          <p:cNvCxnSpPr/>
          <p:nvPr/>
        </p:nvCxnSpPr>
        <p:spPr>
          <a:xfrm flipV="1">
            <a:off x="2232957" y="6125567"/>
            <a:ext cx="1964201" cy="1176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2233720" y="4739393"/>
            <a:ext cx="1964201" cy="11760"/>
          </a:xfrm>
          <a:prstGeom prst="line">
            <a:avLst/>
          </a:prstGeom>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727062" y="4585504"/>
            <a:ext cx="1358730" cy="307777"/>
          </a:xfrm>
          <a:prstGeom prst="rect">
            <a:avLst/>
          </a:prstGeom>
          <a:noFill/>
        </p:spPr>
        <p:txBody>
          <a:bodyPr wrap="square" rtlCol="0">
            <a:spAutoFit/>
          </a:bodyPr>
          <a:lstStyle/>
          <a:p>
            <a:r>
              <a:rPr lang="en-US" sz="1400" smtClean="0">
                <a:latin typeface="Arial"/>
                <a:cs typeface="Arial"/>
              </a:rPr>
              <a:t>Your Potential</a:t>
            </a:r>
            <a:endParaRPr lang="en-US" sz="1400">
              <a:latin typeface="Arial"/>
              <a:cs typeface="Arial"/>
            </a:endParaRPr>
          </a:p>
        </p:txBody>
      </p:sp>
      <p:sp>
        <p:nvSpPr>
          <p:cNvPr id="12" name="TextBox 11"/>
          <p:cNvSpPr txBox="1"/>
          <p:nvPr/>
        </p:nvSpPr>
        <p:spPr>
          <a:xfrm>
            <a:off x="987278" y="5958403"/>
            <a:ext cx="834881" cy="307777"/>
          </a:xfrm>
          <a:prstGeom prst="rect">
            <a:avLst/>
          </a:prstGeom>
          <a:noFill/>
        </p:spPr>
        <p:txBody>
          <a:bodyPr wrap="square" rtlCol="0">
            <a:spAutoFit/>
          </a:bodyPr>
          <a:lstStyle/>
          <a:p>
            <a:r>
              <a:rPr lang="en-US" sz="1400" smtClean="0">
                <a:latin typeface="Avenir Book"/>
                <a:cs typeface="Avenir Book"/>
              </a:rPr>
              <a:t>Actual</a:t>
            </a:r>
            <a:endParaRPr lang="en-US" sz="1400">
              <a:latin typeface="Avenir Book"/>
              <a:cs typeface="Avenir Book"/>
            </a:endParaRP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rcRect b="17920"/>
          <a:stretch>
            <a:fillRect/>
          </a:stretch>
        </p:blipFill>
        <p:spPr>
          <a:xfrm>
            <a:off x="987278" y="4909451"/>
            <a:ext cx="834881" cy="1048952"/>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32957" y="4817118"/>
            <a:ext cx="1964964" cy="1243581"/>
          </a:xfrm>
          <a:prstGeom prst="rect">
            <a:avLst/>
          </a:prstGeom>
        </p:spPr>
      </p:pic>
      <p:sp>
        <p:nvSpPr>
          <p:cNvPr id="15" name="TextBox 14"/>
          <p:cNvSpPr txBox="1"/>
          <p:nvPr/>
        </p:nvSpPr>
        <p:spPr>
          <a:xfrm flipH="1">
            <a:off x="4350785" y="4412975"/>
            <a:ext cx="787846" cy="1631216"/>
          </a:xfrm>
          <a:prstGeom prst="rect">
            <a:avLst/>
          </a:prstGeom>
          <a:noFill/>
        </p:spPr>
        <p:txBody>
          <a:bodyPr wrap="square" rtlCol="0">
            <a:spAutoFit/>
          </a:bodyPr>
          <a:lstStyle/>
          <a:p>
            <a:r>
              <a:rPr lang="en-US" sz="10000" smtClean="0"/>
              <a:t>}</a:t>
            </a:r>
            <a:endParaRPr lang="en-US" sz="10000"/>
          </a:p>
        </p:txBody>
      </p:sp>
    </p:spTree>
    <p:extLst>
      <p:ext uri="{BB962C8B-B14F-4D97-AF65-F5344CB8AC3E}">
        <p14:creationId xmlns:p14="http://schemas.microsoft.com/office/powerpoint/2010/main" val="820399790"/>
      </p:ext>
    </p:extLst>
  </p:cSld>
  <p:clrMapOvr>
    <a:masterClrMapping/>
  </p:clrMapOvr>
  <p:transition>
    <p:fade/>
  </p:transition>
  <p:timing/>
</p:sld>
</file>

<file path=ppt/slides/slide6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normAutofit fontScale="90000"/>
          </a:bodyPr>
          <a:lstStyle/>
          <a:p>
            <a:r>
              <a:rPr lang="en-US"/>
              <a:t>Root Causes of Symptoms:</a:t>
            </a:r>
            <a:br>
              <a:rPr lang="en-US"/>
            </a:br>
            <a:r>
              <a:rPr lang="en-US"/>
              <a:t>#2 Lack of Purpose</a:t>
            </a:r>
          </a:p>
        </p:txBody>
      </p:sp>
      <p:sp>
        <p:nvSpPr>
          <p:cNvPr id="3" name="Content Placeholder 2"/>
          <p:cNvSpPr>
            <a:spLocks noGrp="1"/>
          </p:cNvSpPr>
          <p:nvPr>
            <p:ph idx="1"/>
          </p:nvPr>
        </p:nvSpPr>
        <p:spPr>
          <a:xfrm>
            <a:off x="457200" y="2516267"/>
            <a:ext cx="6045461" cy="3687340"/>
          </a:xfrm>
          <a:noFill/>
        </p:spPr>
        <p:txBody>
          <a:bodyPr>
            <a:normAutofit/>
          </a:bodyPr>
          <a:lstStyle/>
          <a:p>
            <a:r>
              <a:rPr lang="en-US" smtClean="0"/>
              <a:t>How Purpose helps:</a:t>
            </a:r>
          </a:p>
          <a:p>
            <a:pPr lvl="1"/>
            <a:r>
              <a:rPr lang="en-US" smtClean="0"/>
              <a:t>A </a:t>
            </a:r>
            <a:r>
              <a:rPr lang="en-US"/>
              <a:t>guiding light </a:t>
            </a:r>
            <a:r>
              <a:rPr lang="en-US" smtClean="0"/>
              <a:t>when it’s dark</a:t>
            </a:r>
          </a:p>
          <a:p>
            <a:pPr lvl="1"/>
            <a:r>
              <a:rPr lang="en-US"/>
              <a:t>A protective shield against stressors that might negatively affect our </a:t>
            </a:r>
            <a:r>
              <a:rPr lang="en-US" smtClean="0"/>
              <a:t>health</a:t>
            </a:r>
            <a:endParaRPr lang="en-US"/>
          </a:p>
          <a:p>
            <a:r>
              <a:rPr lang="en-US" smtClean="0"/>
              <a:t>Stressors are </a:t>
            </a:r>
            <a:r>
              <a:rPr lang="en-US" i="1" smtClean="0"/>
              <a:t>perceived</a:t>
            </a:r>
            <a:r>
              <a:rPr lang="en-US" smtClean="0"/>
              <a:t> as less threatening, and therefore </a:t>
            </a:r>
            <a:r>
              <a:rPr lang="en-US" i="1" smtClean="0"/>
              <a:t>are</a:t>
            </a:r>
            <a:r>
              <a:rPr lang="en-US" smtClean="0"/>
              <a:t> less harmful</a:t>
            </a:r>
          </a:p>
          <a:p>
            <a:r>
              <a:rPr lang="en-US" smtClean="0"/>
              <a:t>You are clear on who you are, what you’re doing, why it matters, etc.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2661" y="4112827"/>
            <a:ext cx="2535509" cy="266286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414608" y="2236751"/>
            <a:ext cx="2535509" cy="1808211"/>
          </a:xfrm>
          <a:prstGeom prst="rect">
            <a:avLst/>
          </a:prstGeom>
        </p:spPr>
      </p:pic>
      <p:pic>
        <p:nvPicPr>
          <p:cNvPr id="6" name="Picture 5"/>
          <p:cNvPicPr>
            <a:picLocks noChangeAspect="1"/>
          </p:cNvPicPr>
          <p:nvPr/>
        </p:nvPicPr>
        <p:blipFill>
          <a:blip r:embed="rId5">
            <a:alphaModFix amt="85000"/>
            <a:extLst>
              <a:ext uri="{28A0092B-C50C-407E-A947-70E740481C1C}">
                <a14:useLocalDpi xmlns:a14="http://schemas.microsoft.com/office/drawing/2010/main" val="0"/>
              </a:ext>
            </a:extLst>
          </a:blip>
          <a:srcRect l="7322" t="10063" r="7429" b="46331"/>
          <a:stretch>
            <a:fillRect/>
          </a:stretch>
        </p:blipFill>
        <p:spPr>
          <a:xfrm>
            <a:off x="3374771" y="6030016"/>
            <a:ext cx="2261355" cy="639617"/>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13506" y="5522689"/>
            <a:ext cx="465733" cy="416605"/>
          </a:xfrm>
          <a:prstGeom prst="rect">
            <a:avLst/>
          </a:prstGeom>
        </p:spPr>
      </p:pic>
    </p:spTree>
    <p:extLst>
      <p:ext uri="{BB962C8B-B14F-4D97-AF65-F5344CB8AC3E}">
        <p14:creationId xmlns:p14="http://schemas.microsoft.com/office/powerpoint/2010/main" val="2579211484"/>
      </p:ext>
    </p:extLst>
  </p:cSld>
  <p:clrMapOvr>
    <a:masterClrMapping/>
  </p:clrMapOvr>
  <p:transition>
    <p:fade/>
  </p:transition>
  <p:timing/>
</p:sld>
</file>

<file path=ppt/slides/slide6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a:t>Root Causes of Symptoms:</a:t>
            </a:r>
            <a:br>
              <a:rPr lang="en-US"/>
            </a:br>
            <a:r>
              <a:rPr lang="en-US"/>
              <a:t>#2 Lack of Purpose</a:t>
            </a:r>
          </a:p>
        </p:txBody>
      </p:sp>
      <p:sp>
        <p:nvSpPr>
          <p:cNvPr id="3" name="Content Placeholder 2"/>
          <p:cNvSpPr>
            <a:spLocks noGrp="1"/>
          </p:cNvSpPr>
          <p:nvPr>
            <p:ph idx="1"/>
          </p:nvPr>
        </p:nvSpPr>
        <p:spPr>
          <a:xfrm>
            <a:off x="639266" y="2581486"/>
            <a:ext cx="5728510" cy="3802768"/>
          </a:xfrm>
          <a:noFill/>
        </p:spPr>
        <p:txBody>
          <a:bodyPr>
            <a:normAutofit/>
          </a:bodyPr>
          <a:lstStyle/>
          <a:p>
            <a:r>
              <a:rPr lang="en-US" u="sng" smtClean="0"/>
              <a:t>Regulates the </a:t>
            </a:r>
            <a:r>
              <a:rPr lang="en-US" u="sng"/>
              <a:t>amygdala</a:t>
            </a:r>
            <a:r>
              <a:rPr lang="en-US"/>
              <a:t> (a brain region involved in </a:t>
            </a:r>
            <a:r>
              <a:rPr lang="en-US" smtClean="0"/>
              <a:t>fear, anxiety</a:t>
            </a:r>
            <a:r>
              <a:rPr lang="en-US"/>
              <a:t>-related </a:t>
            </a:r>
            <a:r>
              <a:rPr lang="en-US" smtClean="0"/>
              <a:t>processes &amp; fight-or-flight)</a:t>
            </a:r>
            <a:endParaRPr lang="en-US"/>
          </a:p>
          <a:p>
            <a:r>
              <a:rPr lang="en-US" smtClean="0"/>
              <a:t>Faster </a:t>
            </a:r>
            <a:r>
              <a:rPr lang="en-US" u="sng" smtClean="0"/>
              <a:t>recovery </a:t>
            </a:r>
            <a:r>
              <a:rPr lang="en-US" u="sng"/>
              <a:t>from stress</a:t>
            </a:r>
            <a:r>
              <a:rPr lang="en-US"/>
              <a:t> and </a:t>
            </a:r>
            <a:r>
              <a:rPr lang="en-US" smtClean="0"/>
              <a:t>trauma</a:t>
            </a:r>
          </a:p>
          <a:p>
            <a:pPr marL="342900" lvl="1" indent="-342900">
              <a:spcBef>
                <a:spcPts val="2000"/>
              </a:spcBef>
              <a:buClr>
                <a:schemeClr val="accent1"/>
              </a:buClr>
            </a:pPr>
            <a:r>
              <a:rPr lang="en-US"/>
              <a:t>Maintains psychological and physical </a:t>
            </a:r>
            <a:r>
              <a:rPr lang="en-US" u="sng"/>
              <a:t>homeostasis</a:t>
            </a:r>
            <a:r>
              <a:rPr lang="en-US"/>
              <a:t> (return to center</a:t>
            </a:r>
            <a:r>
              <a:rPr lang="en-US" smtClean="0"/>
              <a:t>) faster</a:t>
            </a:r>
            <a:endParaRPr lang="en-US"/>
          </a:p>
          <a:p>
            <a:pPr marL="0" indent="0">
              <a:buNone/>
            </a:pPr>
            <a:endParaRPr lang="en-US" u="sng" smtClean="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8046" y="3935317"/>
            <a:ext cx="2771660" cy="28051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5560" y="5272816"/>
            <a:ext cx="3734692" cy="1467601"/>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588324" y="1848435"/>
            <a:ext cx="2098476" cy="1984442"/>
          </a:xfrm>
          <a:prstGeom prst="rect">
            <a:avLst/>
          </a:prstGeom>
        </p:spPr>
      </p:pic>
    </p:spTree>
    <p:extLst>
      <p:ext uri="{BB962C8B-B14F-4D97-AF65-F5344CB8AC3E}">
        <p14:creationId xmlns:p14="http://schemas.microsoft.com/office/powerpoint/2010/main" val="1885464212"/>
      </p:ext>
    </p:extLst>
  </p:cSld>
  <p:clrMapOvr>
    <a:masterClrMapping/>
  </p:clrMapOvr>
  <p:transition>
    <p:fade/>
  </p:transition>
  <p:timing/>
</p:sld>
</file>

<file path=ppt/slides/slide6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a:t>Root Causes of Symptoms:</a:t>
            </a:r>
            <a:br>
              <a:rPr lang="en-US"/>
            </a:br>
            <a:r>
              <a:rPr lang="en-US"/>
              <a:t>#2 Lack of Purpose</a:t>
            </a:r>
          </a:p>
        </p:txBody>
      </p:sp>
      <p:sp>
        <p:nvSpPr>
          <p:cNvPr id="3" name="Content Placeholder 2"/>
          <p:cNvSpPr>
            <a:spLocks noGrp="1"/>
          </p:cNvSpPr>
          <p:nvPr>
            <p:ph idx="1"/>
          </p:nvPr>
        </p:nvSpPr>
        <p:spPr>
          <a:xfrm>
            <a:off x="328215" y="2704398"/>
            <a:ext cx="6033340" cy="3409893"/>
          </a:xfrm>
          <a:noFill/>
        </p:spPr>
        <p:txBody>
          <a:bodyPr>
            <a:normAutofit/>
          </a:bodyPr>
          <a:lstStyle/>
          <a:p>
            <a:r>
              <a:rPr lang="en-US" u="sng"/>
              <a:t>Purpose </a:t>
            </a:r>
            <a:r>
              <a:rPr lang="en-US" u="sng" smtClean="0"/>
              <a:t>&amp; Work</a:t>
            </a:r>
            <a:endParaRPr lang="en-US" u="sng"/>
          </a:p>
          <a:p>
            <a:r>
              <a:rPr lang="en-US" smtClean="0">
                <a:solidFill>
                  <a:srgbClr val="FF0000"/>
                </a:solidFill>
              </a:rPr>
              <a:t>72% </a:t>
            </a:r>
            <a:r>
              <a:rPr lang="en-US" smtClean="0"/>
              <a:t>of Americans do </a:t>
            </a:r>
            <a:r>
              <a:rPr lang="en-US" u="sng" smtClean="0"/>
              <a:t>not</a:t>
            </a:r>
            <a:r>
              <a:rPr lang="en-US" smtClean="0"/>
              <a:t> possess a sense of purpose at work. </a:t>
            </a:r>
            <a:br>
              <a:rPr lang="en-US" smtClean="0"/>
            </a:br>
            <a:r>
              <a:rPr lang="en-US" sz="1200" smtClean="0"/>
              <a:t>Aaron Hurst, </a:t>
            </a:r>
            <a:r>
              <a:rPr lang="en-US" sz="1200" i="1" smtClean="0"/>
              <a:t>The Purpose Economy</a:t>
            </a:r>
          </a:p>
          <a:p>
            <a:r>
              <a:rPr lang="en-US" smtClean="0"/>
              <a:t>Yet, we spend a majority of our waking hours working/at work</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5040" y="4909258"/>
            <a:ext cx="2788751" cy="185578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8398" y="5221775"/>
            <a:ext cx="2281224" cy="154327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3494" y="5221775"/>
            <a:ext cx="2187151" cy="1529825"/>
          </a:xfrm>
          <a:prstGeom prst="rect">
            <a:avLst/>
          </a:prstGeom>
        </p:spPr>
      </p:pic>
    </p:spTree>
    <p:extLst>
      <p:ext uri="{BB962C8B-B14F-4D97-AF65-F5344CB8AC3E}">
        <p14:creationId xmlns:p14="http://schemas.microsoft.com/office/powerpoint/2010/main" val="212489820"/>
      </p:ext>
    </p:extLst>
  </p:cSld>
  <p:clrMapOvr>
    <a:masterClrMapping/>
  </p:clrMapOvr>
  <p:transition>
    <p:fade/>
  </p:transition>
  <p:timing/>
</p:sld>
</file>

<file path=ppt/slides/slide6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a:t>Root Causes of Symptoms:</a:t>
            </a:r>
            <a:br>
              <a:rPr lang="en-US"/>
            </a:br>
            <a:r>
              <a:rPr lang="en-US"/>
              <a:t>#2 Lack of Purpose</a:t>
            </a:r>
          </a:p>
        </p:txBody>
      </p:sp>
      <p:sp>
        <p:nvSpPr>
          <p:cNvPr id="3" name="Content Placeholder 2"/>
          <p:cNvSpPr>
            <a:spLocks noGrp="1"/>
          </p:cNvSpPr>
          <p:nvPr>
            <p:ph idx="1"/>
          </p:nvPr>
        </p:nvSpPr>
        <p:spPr>
          <a:xfrm>
            <a:off x="328215" y="2704398"/>
            <a:ext cx="6033340" cy="3409893"/>
          </a:xfrm>
          <a:noFill/>
        </p:spPr>
        <p:txBody>
          <a:bodyPr>
            <a:normAutofit/>
          </a:bodyPr>
          <a:lstStyle/>
          <a:p>
            <a:r>
              <a:rPr lang="en-US" u="sng" smtClean="0"/>
              <a:t>Impact of Purpose at Work:</a:t>
            </a:r>
          </a:p>
          <a:p>
            <a:pPr lvl="1"/>
            <a:r>
              <a:rPr lang="en-US" smtClean="0"/>
              <a:t>Deepen Relationships (Connection)</a:t>
            </a:r>
          </a:p>
          <a:p>
            <a:pPr lvl="1"/>
            <a:r>
              <a:rPr lang="en-US" smtClean="0"/>
              <a:t>Feel Your Work Matters</a:t>
            </a:r>
          </a:p>
          <a:p>
            <a:pPr lvl="1"/>
            <a:r>
              <a:rPr lang="en-US" smtClean="0"/>
              <a:t>Growth as a Human Being</a:t>
            </a:r>
          </a:p>
          <a:p>
            <a:endParaRPr lang="en-US" smtClean="0"/>
          </a:p>
          <a:p>
            <a:r>
              <a:rPr lang="en-US" smtClean="0"/>
              <a:t>Do you find purpose in your work?</a:t>
            </a:r>
          </a:p>
          <a:p>
            <a:pPr lvl="1"/>
            <a:r>
              <a:rPr lang="en-US" u="sng" smtClean="0"/>
              <a:t>You</a:t>
            </a:r>
            <a:r>
              <a:rPr lang="en-US" smtClean="0"/>
              <a:t> create the meaning </a:t>
            </a:r>
          </a:p>
          <a:p>
            <a:pPr marL="0" indent="0">
              <a:buNone/>
            </a:pPr>
            <a:endParaRPr lang="en-US" smtClean="0"/>
          </a:p>
          <a:p>
            <a:endParaRPr lang="en-US" u="sng" smtClean="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6003" y="2247551"/>
            <a:ext cx="2523357" cy="2130375"/>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1233" y="4495102"/>
            <a:ext cx="3160393" cy="2103098"/>
          </a:xfrm>
          <a:prstGeom prst="rect">
            <a:avLst/>
          </a:prstGeom>
        </p:spPr>
      </p:pic>
    </p:spTree>
    <p:extLst>
      <p:ext uri="{BB962C8B-B14F-4D97-AF65-F5344CB8AC3E}">
        <p14:creationId xmlns:p14="http://schemas.microsoft.com/office/powerpoint/2010/main" val="235094331"/>
      </p:ext>
    </p:extLst>
  </p:cSld>
  <p:clrMapOvr>
    <a:masterClrMapping/>
  </p:clrMapOvr>
  <p:transition>
    <p:fade/>
  </p:transition>
  <p:timing/>
</p:sld>
</file>

<file path=ppt/slides/slide7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3" name="Content Placeholder 2"/>
          <p:cNvSpPr>
            <a:spLocks noGrp="1"/>
          </p:cNvSpPr>
          <p:nvPr>
            <p:ph idx="1"/>
          </p:nvPr>
        </p:nvSpPr>
        <p:spPr>
          <a:xfrm>
            <a:off x="198867" y="2586816"/>
            <a:ext cx="6562490" cy="2347939"/>
          </a:xfrm>
          <a:noFill/>
        </p:spPr>
        <p:txBody>
          <a:bodyPr>
            <a:normAutofit/>
          </a:bodyPr>
          <a:lstStyle/>
          <a:p>
            <a:r>
              <a:rPr lang="en-US" smtClean="0"/>
              <a:t>First, </a:t>
            </a:r>
            <a:r>
              <a:rPr lang="en-US" u="sng" smtClean="0"/>
              <a:t>uncover/clarify</a:t>
            </a:r>
            <a:r>
              <a:rPr lang="en-US" smtClean="0"/>
              <a:t> your Purpose</a:t>
            </a:r>
          </a:p>
          <a:p>
            <a:r>
              <a:rPr lang="en-US" smtClean="0"/>
              <a:t>Second, </a:t>
            </a:r>
            <a:r>
              <a:rPr lang="en-US" u="sng" smtClean="0"/>
              <a:t>align</a:t>
            </a:r>
            <a:r>
              <a:rPr lang="en-US" smtClean="0"/>
              <a:t> with your Purpose </a:t>
            </a:r>
          </a:p>
          <a:p>
            <a:pPr lvl="1"/>
            <a:r>
              <a:rPr lang="en-US" sz="1400" smtClean="0"/>
              <a:t>Based on Your Values</a:t>
            </a:r>
          </a:p>
          <a:p>
            <a:pPr lvl="1"/>
            <a:r>
              <a:rPr lang="en-US" sz="1400" smtClean="0"/>
              <a:t>Short &amp; Long Term</a:t>
            </a:r>
          </a:p>
          <a:p>
            <a:pPr lvl="1"/>
            <a:r>
              <a:rPr lang="en-US" sz="1400" smtClean="0"/>
              <a:t>Personal &amp; Professional </a:t>
            </a:r>
          </a:p>
        </p:txBody>
      </p:sp>
      <p:sp>
        <p:nvSpPr>
          <p:cNvPr id="5" name="Title 1"/>
          <p:cNvSpPr txBox="1"/>
          <p:nvPr/>
        </p:nvSpPr>
        <p:spPr>
          <a:xfrm>
            <a:off x="457200" y="234255"/>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mtClean="0">
                <a:solidFill>
                  <a:schemeClr val="bg1"/>
                </a:solidFill>
              </a:rPr>
              <a:t>Notes on Purpose</a:t>
            </a:r>
            <a:endParaRPr lang="en-US">
              <a:solidFill>
                <a:schemeClr val="bg1"/>
              </a:solidFill>
            </a:endParaRPr>
          </a:p>
        </p:txBody>
      </p:sp>
      <p:pic>
        <p:nvPicPr>
          <p:cNvPr id="2" name="Picture 1"/>
          <p:cNvPicPr>
            <a:picLocks noChangeAspect="1"/>
          </p:cNvPicPr>
          <p:nvPr/>
        </p:nvPicPr>
        <p:blipFill>
          <a:blip r:embed="rId3">
            <a:alphaModFix amt="92000"/>
            <a:extLst>
              <a:ext uri="{28A0092B-C50C-407E-A947-70E740481C1C}">
                <a14:useLocalDpi xmlns:a14="http://schemas.microsoft.com/office/drawing/2010/main" val="0"/>
              </a:ext>
            </a:extLst>
          </a:blip>
          <a:srcRect l="59527"/>
          <a:stretch>
            <a:fillRect/>
          </a:stretch>
        </p:blipFill>
        <p:spPr>
          <a:xfrm>
            <a:off x="5923508" y="2586815"/>
            <a:ext cx="2178361" cy="262945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945" y="4645226"/>
            <a:ext cx="4346977" cy="1799315"/>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rcRect b="38577"/>
          <a:stretch>
            <a:fillRect/>
          </a:stretch>
        </p:blipFill>
        <p:spPr>
          <a:xfrm>
            <a:off x="5464911" y="5484391"/>
            <a:ext cx="2334194" cy="954084"/>
          </a:xfrm>
          <a:prstGeom prst="rect">
            <a:avLst/>
          </a:prstGeom>
        </p:spPr>
      </p:pic>
      <p:sp>
        <p:nvSpPr>
          <p:cNvPr id="9" name="TextBox 8"/>
          <p:cNvSpPr txBox="1"/>
          <p:nvPr/>
        </p:nvSpPr>
        <p:spPr>
          <a:xfrm>
            <a:off x="5323805" y="6444541"/>
            <a:ext cx="2929079" cy="276999"/>
          </a:xfrm>
          <a:prstGeom prst="rect">
            <a:avLst/>
          </a:prstGeom>
          <a:noFill/>
        </p:spPr>
        <p:txBody>
          <a:bodyPr wrap="none" rtlCol="0">
            <a:spAutoFit/>
          </a:bodyPr>
          <a:lstStyle/>
          <a:p>
            <a:r>
              <a:rPr lang="en-US" sz="1200">
                <a:latin typeface="Avenir Book"/>
                <a:cs typeface="Avenir Book"/>
              </a:rPr>
              <a:t>the state of being whole and </a:t>
            </a:r>
            <a:r>
              <a:rPr lang="en-US" sz="1200" smtClean="0">
                <a:latin typeface="Avenir Book"/>
                <a:cs typeface="Avenir Book"/>
              </a:rPr>
              <a:t>undivided</a:t>
            </a:r>
            <a:endParaRPr lang="en-US" sz="1200">
              <a:latin typeface="Avenir Book"/>
              <a:cs typeface="Avenir Book"/>
            </a:endParaRPr>
          </a:p>
        </p:txBody>
      </p:sp>
    </p:spTree>
    <p:extLst>
      <p:ext uri="{BB962C8B-B14F-4D97-AF65-F5344CB8AC3E}">
        <p14:creationId xmlns:p14="http://schemas.microsoft.com/office/powerpoint/2010/main" val="1623865352"/>
      </p:ext>
    </p:extLst>
  </p:cSld>
  <p:clrMapOvr>
    <a:masterClrMapping/>
  </p:clrMapOvr>
  <p:transition>
    <p:fade/>
  </p:transition>
  <p:timing/>
</p:sld>
</file>

<file path=ppt/slides/slide7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rcRect t="8611" b="0"/>
          <a:stretch>
            <a:fillRect/>
          </a:stretch>
        </p:blipFill>
        <p:spPr>
          <a:xfrm>
            <a:off x="4833938" y="2339892"/>
            <a:ext cx="2130184" cy="1878386"/>
          </a:xfrm>
          <a:prstGeom prst="rect">
            <a:avLst/>
          </a:prstGeom>
        </p:spPr>
      </p:pic>
      <p:sp>
        <p:nvSpPr>
          <p:cNvPr id="2" name="Title 1"/>
          <p:cNvSpPr>
            <a:spLocks noGrp="1"/>
          </p:cNvSpPr>
          <p:nvPr>
            <p:ph type="title"/>
          </p:nvPr>
        </p:nvSpPr>
        <p:spPr/>
        <p:txBody>
          <a:bodyPr/>
          <a:lstStyle/>
          <a:p>
            <a:r>
              <a:rPr lang="en-US" smtClean="0"/>
              <a:t>Notes on Purpose</a:t>
            </a:r>
            <a:endParaRPr lang="en-US"/>
          </a:p>
        </p:txBody>
      </p:sp>
      <p:sp>
        <p:nvSpPr>
          <p:cNvPr id="3" name="Content Placeholder 2"/>
          <p:cNvSpPr>
            <a:spLocks noGrp="1"/>
          </p:cNvSpPr>
          <p:nvPr>
            <p:ph idx="1"/>
          </p:nvPr>
        </p:nvSpPr>
        <p:spPr>
          <a:xfrm>
            <a:off x="457200" y="2961166"/>
            <a:ext cx="5966215" cy="2859255"/>
          </a:xfrm>
          <a:noFill/>
        </p:spPr>
        <p:txBody>
          <a:bodyPr>
            <a:normAutofit fontScale="92500"/>
          </a:bodyPr>
          <a:lstStyle/>
          <a:p>
            <a:r>
              <a:rPr lang="en-US" u="sng" smtClean="0"/>
              <a:t>Additional Benefits of Purpose</a:t>
            </a:r>
            <a:r>
              <a:rPr lang="en-US" smtClean="0"/>
              <a:t>:</a:t>
            </a:r>
          </a:p>
          <a:p>
            <a:r>
              <a:rPr lang="en-US"/>
              <a:t>Increased longevity</a:t>
            </a:r>
          </a:p>
          <a:p>
            <a:r>
              <a:rPr lang="en-US" smtClean="0"/>
              <a:t>Slowed </a:t>
            </a:r>
            <a:r>
              <a:rPr lang="en-US"/>
              <a:t>effects of </a:t>
            </a:r>
            <a:r>
              <a:rPr lang="en-US" smtClean="0"/>
              <a:t>aging</a:t>
            </a:r>
            <a:endParaRPr lang="en-US"/>
          </a:p>
          <a:p>
            <a:r>
              <a:rPr lang="en-US" smtClean="0"/>
              <a:t>Higher </a:t>
            </a:r>
            <a:r>
              <a:rPr lang="en-US"/>
              <a:t>levels of psychological well-</a:t>
            </a:r>
            <a:r>
              <a:rPr lang="en-US" smtClean="0"/>
              <a:t>being</a:t>
            </a:r>
          </a:p>
          <a:p>
            <a:r>
              <a:rPr lang="en-US" smtClean="0"/>
              <a:t>… Regardless of when you find your purpose</a:t>
            </a: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rcRect l="-5985" t="9693" r="5985" b="30030"/>
          <a:stretch>
            <a:fillRect/>
          </a:stretch>
        </p:blipFill>
        <p:spPr>
          <a:xfrm>
            <a:off x="6665792" y="2770094"/>
            <a:ext cx="2246108" cy="98838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rcRect l="9892" r="0" b="9295"/>
          <a:stretch>
            <a:fillRect/>
          </a:stretch>
        </p:blipFill>
        <p:spPr>
          <a:xfrm>
            <a:off x="6665792" y="4218278"/>
            <a:ext cx="2138597" cy="2301585"/>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06560" y="5623099"/>
            <a:ext cx="1704698" cy="1134399"/>
          </a:xfrm>
          <a:prstGeom prst="rect">
            <a:avLst/>
          </a:prstGeom>
        </p:spPr>
      </p:pic>
    </p:spTree>
    <p:extLst>
      <p:ext uri="{BB962C8B-B14F-4D97-AF65-F5344CB8AC3E}">
        <p14:creationId xmlns:p14="http://schemas.microsoft.com/office/powerpoint/2010/main" val="3423770868"/>
      </p:ext>
    </p:extLst>
  </p:cSld>
  <p:clrMapOvr>
    <a:masterClrMapping/>
  </p:clrMapOvr>
  <p:transition>
    <p:fade/>
  </p:transition>
  <p:timing/>
</p:sld>
</file>

<file path=ppt/slides/slide7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Defining Terms: Spirituality</a:t>
            </a:r>
            <a:endParaRPr lang="en-US"/>
          </a:p>
        </p:txBody>
      </p:sp>
      <p:sp>
        <p:nvSpPr>
          <p:cNvPr id="4" name="Content Placeholder 2"/>
          <p:cNvSpPr>
            <a:spLocks noGrp="1"/>
          </p:cNvSpPr>
          <p:nvPr>
            <p:ph idx="1"/>
          </p:nvPr>
        </p:nvSpPr>
        <p:spPr>
          <a:xfrm>
            <a:off x="457200" y="2770094"/>
            <a:ext cx="7662864" cy="3267169"/>
          </a:xfrm>
        </p:spPr>
        <p:txBody>
          <a:bodyPr/>
          <a:lstStyle/>
          <a:p>
            <a:r>
              <a:rPr lang="en-US" sz="2600" smtClean="0"/>
              <a:t>Spirituality = the Solution to the Problem</a:t>
            </a:r>
          </a:p>
          <a:p>
            <a:endParaRPr lang="en-US"/>
          </a:p>
          <a:p>
            <a:r>
              <a:rPr lang="en-US" smtClean="0"/>
              <a:t>Define:</a:t>
            </a:r>
          </a:p>
          <a:p>
            <a:pPr lvl="1"/>
            <a:r>
              <a:rPr lang="en-US" smtClean="0">
                <a:solidFill>
                  <a:srgbClr val="008000"/>
                </a:solidFill>
              </a:rPr>
              <a:t>Spirituality = Connection &amp; Purpose </a:t>
            </a:r>
          </a:p>
          <a:p>
            <a:pPr lvl="1"/>
            <a:r>
              <a:rPr lang="en-US" smtClean="0">
                <a:solidFill>
                  <a:srgbClr val="008000"/>
                </a:solidFill>
              </a:rPr>
              <a:t>Problem = Disconnection &amp; Lack of Purpose</a:t>
            </a:r>
          </a:p>
          <a:p>
            <a:pPr lvl="1"/>
            <a:r>
              <a:rPr lang="en-US" smtClean="0"/>
              <a:t>Solution</a:t>
            </a:r>
          </a:p>
          <a:p>
            <a:pPr lvl="1"/>
            <a:endParaRPr lang="en-US"/>
          </a:p>
          <a:p>
            <a:pPr marL="0" indent="0">
              <a:buNone/>
            </a:pPr>
            <a:endParaRPr lang="en-US"/>
          </a:p>
        </p:txBody>
      </p:sp>
      <p:pic>
        <p:nvPicPr>
          <p:cNvPr id="6" name="Picture 5"/>
          <p:cNvPicPr>
            <a:picLocks noChangeAspect="1"/>
          </p:cNvPicPr>
          <p:nvPr/>
        </p:nvPicPr>
        <p:blipFill>
          <a:blip r:embed="rId3">
            <a:alphaModFix amt="86000"/>
            <a:extLst>
              <a:ext uri="{28A0092B-C50C-407E-A947-70E740481C1C}">
                <a14:useLocalDpi xmlns:a14="http://schemas.microsoft.com/office/drawing/2010/main" val="0"/>
              </a:ext>
            </a:extLst>
          </a:blip>
          <a:stretch>
            <a:fillRect/>
          </a:stretch>
        </p:blipFill>
        <p:spPr>
          <a:xfrm>
            <a:off x="7266989" y="2198792"/>
            <a:ext cx="1675686" cy="142861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20349" y="5180810"/>
            <a:ext cx="2510031" cy="1439084"/>
          </a:xfrm>
          <a:prstGeom prst="rect">
            <a:avLst/>
          </a:prstGeom>
        </p:spPr>
      </p:pic>
    </p:spTree>
    <p:extLst>
      <p:ext uri="{BB962C8B-B14F-4D97-AF65-F5344CB8AC3E}">
        <p14:creationId xmlns:p14="http://schemas.microsoft.com/office/powerpoint/2010/main" val="2143298606"/>
      </p:ext>
    </p:extLst>
  </p:cSld>
  <p:clrMapOvr>
    <a:masterClrMapping/>
  </p:clrMapOvr>
  <p:transition>
    <p:fade/>
  </p:transition>
  <p:timing/>
</p:sld>
</file>

<file path=ppt/slides/slide7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Defining Terms: Solution</a:t>
            </a:r>
            <a:endParaRPr lang="en-US"/>
          </a:p>
        </p:txBody>
      </p:sp>
      <p:sp>
        <p:nvSpPr>
          <p:cNvPr id="4" name="Content Placeholder 2"/>
          <p:cNvSpPr>
            <a:spLocks noGrp="1"/>
          </p:cNvSpPr>
          <p:nvPr>
            <p:ph idx="1"/>
          </p:nvPr>
        </p:nvSpPr>
        <p:spPr>
          <a:xfrm>
            <a:off x="581020" y="2770094"/>
            <a:ext cx="7662864" cy="3267169"/>
          </a:xfrm>
        </p:spPr>
        <p:txBody>
          <a:bodyPr/>
          <a:lstStyle/>
          <a:p>
            <a:r>
              <a:rPr lang="en-US" sz="2600" smtClean="0"/>
              <a:t>Spirituality = the Solution to the Problem</a:t>
            </a:r>
          </a:p>
          <a:p>
            <a:endParaRPr lang="en-US"/>
          </a:p>
          <a:p>
            <a:r>
              <a:rPr lang="en-US" smtClean="0"/>
              <a:t>Define:</a:t>
            </a:r>
          </a:p>
          <a:p>
            <a:pPr lvl="1"/>
            <a:r>
              <a:rPr lang="en-US">
                <a:solidFill>
                  <a:schemeClr val="tx1"/>
                </a:solidFill>
              </a:rPr>
              <a:t>Spirituality = Connection &amp; Purpose </a:t>
            </a:r>
          </a:p>
          <a:p>
            <a:pPr lvl="1"/>
            <a:r>
              <a:rPr lang="en-US">
                <a:solidFill>
                  <a:schemeClr val="tx1"/>
                </a:solidFill>
              </a:rPr>
              <a:t>Problem = Disconnection &amp; Lack of Purpose</a:t>
            </a:r>
          </a:p>
          <a:p>
            <a:pPr lvl="1"/>
            <a:r>
              <a:rPr lang="en-US" smtClean="0">
                <a:solidFill>
                  <a:srgbClr val="FF0000"/>
                </a:solidFill>
              </a:rPr>
              <a:t>Solution</a:t>
            </a:r>
          </a:p>
          <a:p>
            <a:pPr marL="349250" lvl="1" indent="0">
              <a:buNone/>
            </a:pPr>
            <a:endParaRPr lang="en-US"/>
          </a:p>
        </p:txBody>
      </p:sp>
      <p:pic>
        <p:nvPicPr>
          <p:cNvPr id="6" name="Picture 5"/>
          <p:cNvPicPr>
            <a:picLocks noChangeAspect="1"/>
          </p:cNvPicPr>
          <p:nvPr/>
        </p:nvPicPr>
        <p:blipFill>
          <a:blip r:embed="rId3">
            <a:alphaModFix amt="86000"/>
            <a:extLst>
              <a:ext uri="{28A0092B-C50C-407E-A947-70E740481C1C}">
                <a14:useLocalDpi xmlns:a14="http://schemas.microsoft.com/office/drawing/2010/main" val="0"/>
              </a:ext>
            </a:extLst>
          </a:blip>
          <a:stretch>
            <a:fillRect/>
          </a:stretch>
        </p:blipFill>
        <p:spPr>
          <a:xfrm>
            <a:off x="7266989" y="2198792"/>
            <a:ext cx="1675686" cy="142861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0261" y="5148460"/>
            <a:ext cx="2803739" cy="1607477"/>
          </a:xfrm>
          <a:prstGeom prst="rect">
            <a:avLst/>
          </a:prstGeom>
        </p:spPr>
      </p:pic>
    </p:spTree>
    <p:extLst>
      <p:ext uri="{BB962C8B-B14F-4D97-AF65-F5344CB8AC3E}">
        <p14:creationId xmlns:p14="http://schemas.microsoft.com/office/powerpoint/2010/main" val="982070060"/>
      </p:ext>
    </p:extLst>
  </p:cSld>
  <p:clrMapOvr>
    <a:masterClrMapping/>
  </p:clrMapOvr>
  <p:transition>
    <p:fade/>
  </p:transition>
  <p:timing/>
</p:sld>
</file>

<file path=ppt/slides/slide7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Defining Terms: Solution</a:t>
            </a:r>
            <a:endParaRPr lang="en-US"/>
          </a:p>
        </p:txBody>
      </p:sp>
      <p:sp>
        <p:nvSpPr>
          <p:cNvPr id="3" name="Content Placeholder 2"/>
          <p:cNvSpPr>
            <a:spLocks noGrp="1"/>
          </p:cNvSpPr>
          <p:nvPr>
            <p:ph idx="1"/>
          </p:nvPr>
        </p:nvSpPr>
        <p:spPr>
          <a:xfrm>
            <a:off x="739775" y="2615967"/>
            <a:ext cx="5217005" cy="1711098"/>
          </a:xfrm>
        </p:spPr>
        <p:txBody>
          <a:bodyPr>
            <a:normAutofit/>
          </a:bodyPr>
          <a:lstStyle/>
          <a:p>
            <a:r>
              <a:rPr lang="en-US" b="1" smtClean="0"/>
              <a:t>Solution</a:t>
            </a:r>
            <a:r>
              <a:rPr lang="en-US" smtClean="0"/>
              <a:t>: </a:t>
            </a:r>
          </a:p>
          <a:p>
            <a:pPr lvl="1"/>
            <a:r>
              <a:rPr lang="en-US" smtClean="0"/>
              <a:t>“A </a:t>
            </a:r>
            <a:r>
              <a:rPr lang="en-US"/>
              <a:t>means of solving a problem or dealing with a difficult situation</a:t>
            </a:r>
            <a:r>
              <a:rPr lang="en-US" smtClean="0"/>
              <a:t>.”</a:t>
            </a:r>
            <a:endParaRPr lang="en-US"/>
          </a:p>
          <a:p>
            <a:pPr lvl="1"/>
            <a:r>
              <a:rPr lang="en-US" smtClean="0">
                <a:solidFill>
                  <a:srgbClr val="FF0000"/>
                </a:solidFill>
              </a:rPr>
              <a:t>“An </a:t>
            </a:r>
            <a:r>
              <a:rPr lang="en-US">
                <a:solidFill>
                  <a:srgbClr val="FF0000"/>
                </a:solidFill>
              </a:rPr>
              <a:t>answer to a </a:t>
            </a:r>
            <a:r>
              <a:rPr lang="en-US" smtClean="0">
                <a:solidFill>
                  <a:srgbClr val="FF0000"/>
                </a:solidFill>
              </a:rPr>
              <a:t>problem”</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9391" y="4762092"/>
            <a:ext cx="3141778" cy="186956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66849" y="4338794"/>
            <a:ext cx="2425139" cy="2425139"/>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4956" y="2436102"/>
            <a:ext cx="2190876" cy="1934205"/>
          </a:xfrm>
          <a:prstGeom prst="rect">
            <a:avLst/>
          </a:prstGeom>
        </p:spPr>
      </p:pic>
    </p:spTree>
    <p:extLst>
      <p:ext uri="{BB962C8B-B14F-4D97-AF65-F5344CB8AC3E}">
        <p14:creationId xmlns:p14="http://schemas.microsoft.com/office/powerpoint/2010/main" val="2429698062"/>
      </p:ext>
    </p:extLst>
  </p:cSld>
  <p:clrMapOvr>
    <a:masterClrMapping/>
  </p:clrMapOvr>
  <p:transition>
    <p:fade/>
  </p:transition>
  <p:timing/>
</p:sld>
</file>

<file path=ppt/slides/slide7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Defining Terms: Solution</a:t>
            </a:r>
            <a:endParaRPr lang="en-US"/>
          </a:p>
        </p:txBody>
      </p:sp>
      <p:sp>
        <p:nvSpPr>
          <p:cNvPr id="4" name="Content Placeholder 2"/>
          <p:cNvSpPr>
            <a:spLocks noGrp="1"/>
          </p:cNvSpPr>
          <p:nvPr>
            <p:ph idx="1"/>
          </p:nvPr>
        </p:nvSpPr>
        <p:spPr>
          <a:xfrm>
            <a:off x="739775" y="2633663"/>
            <a:ext cx="5396618" cy="3845133"/>
          </a:xfrm>
        </p:spPr>
        <p:txBody>
          <a:bodyPr>
            <a:normAutofit fontScale="92500"/>
          </a:bodyPr>
          <a:lstStyle/>
          <a:p>
            <a:r>
              <a:rPr lang="en-US" smtClean="0"/>
              <a:t>Spirituality = the Solution to the Problem</a:t>
            </a:r>
          </a:p>
          <a:p>
            <a:r>
              <a:rPr lang="en-US" smtClean="0"/>
              <a:t>Putting it Together: Our Definitions:</a:t>
            </a:r>
          </a:p>
          <a:p>
            <a:pPr lvl="1"/>
            <a:r>
              <a:rPr lang="en-US">
                <a:solidFill>
                  <a:schemeClr val="tx1"/>
                </a:solidFill>
              </a:rPr>
              <a:t>Problem = </a:t>
            </a:r>
            <a:r>
              <a:rPr lang="en-US" smtClean="0">
                <a:solidFill>
                  <a:schemeClr val="tx1"/>
                </a:solidFill>
              </a:rPr>
              <a:t>Disconnection </a:t>
            </a:r>
            <a:r>
              <a:rPr lang="en-US">
                <a:solidFill>
                  <a:schemeClr val="tx1"/>
                </a:solidFill>
              </a:rPr>
              <a:t>&amp; Lack of Purpose</a:t>
            </a:r>
          </a:p>
          <a:p>
            <a:pPr lvl="1"/>
            <a:r>
              <a:rPr lang="en-US" smtClean="0">
                <a:solidFill>
                  <a:schemeClr val="tx1"/>
                </a:solidFill>
              </a:rPr>
              <a:t>Spirituality = Connection &amp; Purpose</a:t>
            </a:r>
          </a:p>
          <a:p>
            <a:pPr lvl="1"/>
            <a:r>
              <a:rPr lang="en-US" smtClean="0">
                <a:solidFill>
                  <a:srgbClr val="000000"/>
                </a:solidFill>
              </a:rPr>
              <a:t>Solution = An answer to a Problem</a:t>
            </a:r>
            <a:endParaRPr lang="en-US">
              <a:solidFill>
                <a:srgbClr val="000000"/>
              </a:solidFill>
            </a:endParaRPr>
          </a:p>
          <a:p>
            <a:r>
              <a:rPr lang="en-US" sz="2600" b="1" smtClean="0">
                <a:solidFill>
                  <a:schemeClr val="tx1"/>
                </a:solidFill>
              </a:rPr>
              <a:t>So, Spirituality [Connection &amp; Purpose] = the Solution [answer] to </a:t>
            </a:r>
            <a:br>
              <a:rPr lang="en-US" sz="2600" b="1" smtClean="0">
                <a:solidFill>
                  <a:schemeClr val="tx1"/>
                </a:solidFill>
              </a:rPr>
            </a:br>
            <a:r>
              <a:rPr lang="en-US" sz="2600" b="1" smtClean="0">
                <a:solidFill>
                  <a:schemeClr val="tx1"/>
                </a:solidFill>
              </a:rPr>
              <a:t>[Disconnection &amp; Lack of Purpose]</a:t>
            </a:r>
            <a:endParaRPr lang="en-US">
              <a:solidFill>
                <a:srgbClr val="FF0000"/>
              </a:solidFill>
            </a:endParaRPr>
          </a:p>
          <a:p>
            <a:pPr lvl="1"/>
            <a:endParaRPr lang="en-US" smtClean="0">
              <a:solidFill>
                <a:schemeClr val="tx1"/>
              </a:solidFill>
            </a:endParaRPr>
          </a:p>
          <a:p>
            <a:pPr lvl="1"/>
            <a:endParaRPr lang="en-US"/>
          </a:p>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8532" y="2868460"/>
            <a:ext cx="2859463" cy="2674584"/>
          </a:xfrm>
          <a:prstGeom prst="rect">
            <a:avLst/>
          </a:prstGeom>
        </p:spPr>
      </p:pic>
    </p:spTree>
    <p:extLst>
      <p:ext uri="{BB962C8B-B14F-4D97-AF65-F5344CB8AC3E}">
        <p14:creationId xmlns:p14="http://schemas.microsoft.com/office/powerpoint/2010/main" val="1066928776"/>
      </p:ext>
    </p:extLst>
  </p:cSld>
  <p:clrMapOvr>
    <a:masterClrMapping/>
  </p:clrMapOvr>
  <p:transition>
    <p:fade/>
  </p:transition>
  <p:timing/>
</p:sld>
</file>

<file path=ppt/slides/slide7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The Theory (Restated)</a:t>
            </a:r>
            <a:endParaRPr lang="en-US"/>
          </a:p>
        </p:txBody>
      </p:sp>
      <p:sp>
        <p:nvSpPr>
          <p:cNvPr id="4" name="Content Placeholder 2"/>
          <p:cNvSpPr>
            <a:spLocks noGrp="1"/>
          </p:cNvSpPr>
          <p:nvPr>
            <p:ph idx="1"/>
          </p:nvPr>
        </p:nvSpPr>
        <p:spPr>
          <a:xfrm>
            <a:off x="739774" y="2633662"/>
            <a:ext cx="5663143" cy="3970337"/>
          </a:xfrm>
        </p:spPr>
        <p:txBody>
          <a:bodyPr>
            <a:normAutofit/>
          </a:bodyPr>
          <a:lstStyle/>
          <a:p>
            <a:pPr algn="just"/>
            <a:r>
              <a:rPr lang="en-US" smtClean="0"/>
              <a:t>Theory: Spirituality is the Solution to the Problem</a:t>
            </a:r>
          </a:p>
          <a:p>
            <a:pPr algn="just"/>
            <a:r>
              <a:rPr lang="en-US" smtClean="0"/>
              <a:t>“Connection with ourselves, others, and something bigger than ourselves, as well as an authentic and aligned sense of purpose in our lives, is the missing key to solving the epidemic of stress, anxiety, depression, substance abuse, and suicide that is plaguing our nation’s lawyers.” </a:t>
            </a:r>
            <a:br>
              <a:rPr lang="en-US" smtClean="0"/>
            </a:br>
            <a:endParaRPr lang="en-US" sz="1200" smtClean="0">
              <a:solidFill>
                <a:srgbClr val="000000"/>
              </a:solidFill>
            </a:endParaRPr>
          </a:p>
          <a:p>
            <a:pPr lvl="1"/>
            <a:endParaRPr lang="en-US">
              <a:solidFill>
                <a:srgbClr val="000000"/>
              </a:solidFill>
            </a:endParaRPr>
          </a:p>
          <a:p>
            <a:pPr lvl="1"/>
            <a:endParaRPr lang="en-US">
              <a:solidFill>
                <a:srgbClr val="FF0000"/>
              </a:solidFill>
            </a:endParaRPr>
          </a:p>
          <a:p>
            <a:pPr lvl="1"/>
            <a:endParaRPr lang="en-US" smtClean="0">
              <a:solidFill>
                <a:schemeClr val="tx1"/>
              </a:solidFill>
            </a:endParaRPr>
          </a:p>
          <a:p>
            <a:pPr lvl="1"/>
            <a:endParaRPr lang="en-US"/>
          </a:p>
          <a:p>
            <a:endParaRPr lang="en-US"/>
          </a:p>
        </p:txBody>
      </p:sp>
      <p:pic>
        <p:nvPicPr>
          <p:cNvPr id="5" name="Picture 4"/>
          <p:cNvPicPr>
            <a:picLocks noChangeAspect="1"/>
          </p:cNvPicPr>
          <p:nvPr/>
        </p:nvPicPr>
        <p:blipFill>
          <a:blip r:embed="rId3">
            <a:alphaModFix amt="83000"/>
            <a:extLst>
              <a:ext uri="{28A0092B-C50C-407E-A947-70E740481C1C}">
                <a14:useLocalDpi xmlns:a14="http://schemas.microsoft.com/office/drawing/2010/main" val="0"/>
              </a:ext>
            </a:extLst>
          </a:blip>
          <a:srcRect l="20347" r="13285" b="5409"/>
          <a:stretch>
            <a:fillRect/>
          </a:stretch>
        </p:blipFill>
        <p:spPr>
          <a:xfrm>
            <a:off x="6720417" y="3194578"/>
            <a:ext cx="2273301" cy="2382838"/>
          </a:xfrm>
          <a:prstGeom prst="rect">
            <a:avLst/>
          </a:prstGeom>
        </p:spPr>
      </p:pic>
    </p:spTree>
    <p:extLst>
      <p:ext uri="{BB962C8B-B14F-4D97-AF65-F5344CB8AC3E}">
        <p14:creationId xmlns:p14="http://schemas.microsoft.com/office/powerpoint/2010/main" val="3183485139"/>
      </p:ext>
    </p:extLst>
  </p:cSld>
  <p:clrMapOvr>
    <a:masterClrMapping/>
  </p:clrMapOvr>
  <p:transition>
    <p:fade/>
  </p:transition>
  <p:timing/>
</p:sld>
</file>

<file path=ppt/slides/slide7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p:txBody>
          <a:bodyPr/>
          <a:lstStyle/>
          <a:p>
            <a:r>
              <a:rPr lang="en-US" smtClean="0"/>
              <a:t>The Impact</a:t>
            </a:r>
            <a:endParaRPr lang="en-US"/>
          </a:p>
        </p:txBody>
      </p:sp>
    </p:spTree>
    <p:extLst>
      <p:ext uri="{BB962C8B-B14F-4D97-AF65-F5344CB8AC3E}">
        <p14:creationId xmlns:p14="http://schemas.microsoft.com/office/powerpoint/2010/main" val="3024380836"/>
      </p:ext>
    </p:extLst>
  </p:cSld>
  <p:clrMapOvr>
    <a:masterClrMapping/>
  </p:clrMapOvr>
  <p:transition>
    <p:fade/>
  </p:transition>
  <p:timing/>
</p:sld>
</file>

<file path=ppt/slides/slide7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What’s the Impact </a:t>
            </a:r>
            <a:endParaRPr lang="en-US"/>
          </a:p>
        </p:txBody>
      </p:sp>
      <p:sp>
        <p:nvSpPr>
          <p:cNvPr id="3" name="Content Placeholder 2"/>
          <p:cNvSpPr>
            <a:spLocks noGrp="1"/>
          </p:cNvSpPr>
          <p:nvPr>
            <p:ph idx="1"/>
          </p:nvPr>
        </p:nvSpPr>
        <p:spPr>
          <a:xfrm>
            <a:off x="739775" y="1934378"/>
            <a:ext cx="7662864" cy="4102885"/>
          </a:xfrm>
        </p:spPr>
        <p:txBody>
          <a:bodyPr>
            <a:normAutofit/>
          </a:bodyPr>
          <a:lstStyle/>
          <a:p>
            <a:endParaRPr lang="en-US" smtClean="0"/>
          </a:p>
          <a:p>
            <a:r>
              <a:rPr lang="en-US" smtClean="0"/>
              <a:t>For you</a:t>
            </a:r>
          </a:p>
          <a:p>
            <a:pPr lvl="1"/>
            <a:r>
              <a:rPr lang="en-US" smtClean="0"/>
              <a:t>Without connection &amp; purpose</a:t>
            </a:r>
          </a:p>
          <a:p>
            <a:pPr lvl="1"/>
            <a:r>
              <a:rPr lang="en-US" b="1" smtClean="0">
                <a:solidFill>
                  <a:srgbClr val="000090"/>
                </a:solidFill>
              </a:rPr>
              <a:t>With </a:t>
            </a:r>
            <a:r>
              <a:rPr lang="en-US" b="1" smtClean="0">
                <a:solidFill>
                  <a:schemeClr val="tx1"/>
                </a:solidFill>
              </a:rPr>
              <a:t>connection &amp; purpose</a:t>
            </a:r>
          </a:p>
          <a:p>
            <a:endParaRPr lang="en-US" smtClean="0"/>
          </a:p>
          <a:p>
            <a:r>
              <a:rPr lang="en-US" smtClean="0"/>
              <a:t>For those around you: family, clients, colleagues, etc. </a:t>
            </a:r>
          </a:p>
          <a:p>
            <a:pPr lvl="1"/>
            <a:r>
              <a:rPr lang="en-US" smtClean="0"/>
              <a:t>Without connection &amp; purpose</a:t>
            </a:r>
          </a:p>
          <a:p>
            <a:pPr lvl="1"/>
            <a:r>
              <a:rPr lang="en-US" b="1" smtClean="0">
                <a:solidFill>
                  <a:srgbClr val="000090"/>
                </a:solidFill>
              </a:rPr>
              <a:t>With </a:t>
            </a:r>
            <a:r>
              <a:rPr lang="en-US" b="1" smtClean="0">
                <a:solidFill>
                  <a:schemeClr val="tx1"/>
                </a:solidFill>
              </a:rPr>
              <a:t>connection &amp; purpose</a:t>
            </a:r>
          </a:p>
          <a:p>
            <a:pPr lvl="1"/>
            <a:endParaRPr lang="en-US" smtClean="0"/>
          </a:p>
          <a:p>
            <a:endParaRPr lang="en-US" smtClean="0"/>
          </a:p>
          <a:p>
            <a:pPr lvl="1"/>
            <a:endParaRPr lang="en-US" smtClean="0"/>
          </a:p>
          <a:p>
            <a:pPr marL="0" indent="0">
              <a:buNone/>
            </a:pP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6594" y="5056076"/>
            <a:ext cx="2781300" cy="166434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1387" y="2321274"/>
            <a:ext cx="1770747" cy="107597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2716" y="3100917"/>
            <a:ext cx="2095178" cy="133806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7960457" y="2497666"/>
            <a:ext cx="517437" cy="517437"/>
          </a:xfrm>
          <a:prstGeom prst="rect">
            <a:avLst/>
          </a:prstGeom>
        </p:spPr>
      </p:pic>
    </p:spTree>
    <p:extLst>
      <p:ext uri="{BB962C8B-B14F-4D97-AF65-F5344CB8AC3E}">
        <p14:creationId xmlns:p14="http://schemas.microsoft.com/office/powerpoint/2010/main" val="725399278"/>
      </p:ext>
    </p:extLst>
  </p:cSld>
  <p:clrMapOvr>
    <a:masterClrMapping/>
  </p:clrMapOvr>
  <p:transition>
    <p:fade/>
  </p:transition>
  <p:timing/>
</p:sld>
</file>

<file path=ppt/slides/slide7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p:txBody>
          <a:bodyPr/>
          <a:lstStyle/>
          <a:p>
            <a:r>
              <a:rPr lang="en-US" smtClean="0"/>
              <a:t>Tools &amp; Strategies</a:t>
            </a:r>
            <a:endParaRPr lang="en-US"/>
          </a:p>
        </p:txBody>
      </p:sp>
    </p:spTree>
    <p:extLst>
      <p:ext uri="{BB962C8B-B14F-4D97-AF65-F5344CB8AC3E}">
        <p14:creationId xmlns:p14="http://schemas.microsoft.com/office/powerpoint/2010/main" val="3024380836"/>
      </p:ext>
    </p:extLst>
  </p:cSld>
  <p:clrMapOvr>
    <a:masterClrMapping/>
  </p:clrMapOvr>
  <p:transition>
    <p:fade/>
  </p:transition>
  <p:timing/>
</p:sld>
</file>

<file path=ppt/slides/slide8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Tools &amp; Strategies	</a:t>
            </a:r>
            <a:endParaRPr lang="en-US"/>
          </a:p>
        </p:txBody>
      </p:sp>
      <p:sp>
        <p:nvSpPr>
          <p:cNvPr id="3" name="Content Placeholder 2"/>
          <p:cNvSpPr>
            <a:spLocks noGrp="1"/>
          </p:cNvSpPr>
          <p:nvPr>
            <p:ph idx="1"/>
          </p:nvPr>
        </p:nvSpPr>
        <p:spPr>
          <a:xfrm>
            <a:off x="457200" y="2689111"/>
            <a:ext cx="5127907" cy="3909297"/>
          </a:xfrm>
        </p:spPr>
        <p:txBody>
          <a:bodyPr>
            <a:normAutofit/>
          </a:bodyPr>
          <a:lstStyle/>
          <a:p>
            <a:r>
              <a:rPr lang="en-US" u="sng"/>
              <a:t>Self Awareness</a:t>
            </a:r>
            <a:r>
              <a:rPr lang="en-US"/>
              <a:t> is the </a:t>
            </a:r>
            <a:r>
              <a:rPr lang="en-US" smtClean="0"/>
              <a:t>FIRST STEP</a:t>
            </a:r>
          </a:p>
          <a:p>
            <a:pPr lvl="1"/>
            <a:r>
              <a:rPr lang="en-US"/>
              <a:t>Breathing </a:t>
            </a:r>
            <a:r>
              <a:rPr lang="en-US" smtClean="0"/>
              <a:t>Practices</a:t>
            </a:r>
            <a:endParaRPr lang="en-US"/>
          </a:p>
          <a:p>
            <a:pPr lvl="1"/>
            <a:r>
              <a:rPr lang="en-US"/>
              <a:t>Meditation</a:t>
            </a:r>
          </a:p>
          <a:p>
            <a:pPr lvl="1"/>
            <a:r>
              <a:rPr lang="en-US"/>
              <a:t>Mindfulness / Presence / Awareness practices / Meta-Cognition</a:t>
            </a:r>
          </a:p>
          <a:p>
            <a:pPr lvl="1"/>
            <a:r>
              <a:rPr lang="en-US"/>
              <a:t>Self-Reflection / Focus Inward on </a:t>
            </a:r>
            <a:r>
              <a:rPr lang="en-US" smtClean="0"/>
              <a:t>Yourself</a:t>
            </a:r>
          </a:p>
          <a:p>
            <a:pPr lvl="1"/>
            <a:r>
              <a:rPr lang="en-US" smtClean="0"/>
              <a:t>Visualization</a:t>
            </a:r>
          </a:p>
          <a:p>
            <a:pPr lvl="1"/>
            <a:r>
              <a:rPr lang="en-US" smtClean="0"/>
              <a:t>Prayer</a:t>
            </a:r>
          </a:p>
          <a:p>
            <a:pPr lvl="1"/>
            <a:r>
              <a:rPr lang="en-US" smtClean="0"/>
              <a:t>Yoga</a:t>
            </a:r>
          </a:p>
          <a:p>
            <a:pPr lvl="1"/>
            <a:endParaRPr lang="en-US"/>
          </a:p>
          <a:p>
            <a:pPr lvl="1"/>
            <a:endParaRPr lang="en-US"/>
          </a:p>
          <a:p>
            <a:pPr lvl="1"/>
            <a:endParaRPr lang="en-US"/>
          </a:p>
          <a:p>
            <a:pPr lvl="1"/>
            <a:endParaRPr lang="en-US"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8154" y="2629330"/>
            <a:ext cx="2622043" cy="235652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41458" y="5143829"/>
            <a:ext cx="4127500" cy="145457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67453" y="2689111"/>
            <a:ext cx="910701" cy="910701"/>
          </a:xfrm>
          <a:prstGeom prst="rect">
            <a:avLst/>
          </a:prstGeom>
        </p:spPr>
      </p:pic>
    </p:spTree>
    <p:extLst>
      <p:ext uri="{BB962C8B-B14F-4D97-AF65-F5344CB8AC3E}">
        <p14:creationId xmlns:p14="http://schemas.microsoft.com/office/powerpoint/2010/main" val="2920727038"/>
      </p:ext>
    </p:extLst>
  </p:cSld>
  <p:clrMapOvr>
    <a:masterClrMapping/>
  </p:clrMapOvr>
  <p:transition>
    <p:fade/>
  </p:transition>
  <p:timing/>
</p:sld>
</file>

<file path=ppt/slides/slide8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Tools &amp; Strategies	</a:t>
            </a:r>
            <a:endParaRPr lang="en-US"/>
          </a:p>
        </p:txBody>
      </p:sp>
      <p:sp>
        <p:nvSpPr>
          <p:cNvPr id="9" name="Content Placeholder 8"/>
          <p:cNvSpPr>
            <a:spLocks noGrp="1"/>
          </p:cNvSpPr>
          <p:nvPr>
            <p:ph idx="1"/>
          </p:nvPr>
        </p:nvSpPr>
        <p:spPr>
          <a:xfrm>
            <a:off x="739775" y="2460828"/>
            <a:ext cx="7059824" cy="4252584"/>
          </a:xfrm>
        </p:spPr>
        <p:txBody>
          <a:bodyPr>
            <a:normAutofit lnSpcReduction="10000"/>
          </a:bodyPr>
          <a:lstStyle/>
          <a:p>
            <a:r>
              <a:rPr lang="en-US" u="sng" smtClean="0"/>
              <a:t>Connection</a:t>
            </a:r>
            <a:r>
              <a:rPr lang="en-US" smtClean="0"/>
              <a:t>: just a little bit more </a:t>
            </a:r>
          </a:p>
          <a:p>
            <a:pPr lvl="1"/>
            <a:r>
              <a:rPr lang="en-US" smtClean="0"/>
              <a:t>To yourself: choose a practice from the list</a:t>
            </a:r>
          </a:p>
          <a:p>
            <a:pPr lvl="1"/>
            <a:r>
              <a:rPr lang="en-US" smtClean="0"/>
              <a:t>To others: share authentically &amp; vulnerably </a:t>
            </a:r>
          </a:p>
          <a:p>
            <a:pPr lvl="1"/>
            <a:r>
              <a:rPr lang="en-US" smtClean="0"/>
              <a:t>To something bigger than yourself: what does this mean to you? </a:t>
            </a:r>
            <a:endParaRPr lang="en-US"/>
          </a:p>
          <a:p>
            <a:r>
              <a:rPr lang="en-US" u="sng" smtClean="0"/>
              <a:t>Purpose</a:t>
            </a:r>
            <a:r>
              <a:rPr lang="en-US" smtClean="0"/>
              <a:t>: decide, commit to:</a:t>
            </a:r>
          </a:p>
          <a:p>
            <a:pPr lvl="1"/>
            <a:r>
              <a:rPr lang="en-US" smtClean="0"/>
              <a:t>Self-actualization</a:t>
            </a:r>
          </a:p>
          <a:p>
            <a:pPr lvl="1"/>
            <a:r>
              <a:rPr lang="en-US" smtClean="0"/>
              <a:t>Realize your true potential</a:t>
            </a:r>
          </a:p>
          <a:p>
            <a:pPr lvl="1"/>
            <a:r>
              <a:rPr lang="en-US" smtClean="0"/>
              <a:t>It’s a process, a journey</a:t>
            </a:r>
          </a:p>
          <a:p>
            <a:pPr lvl="1"/>
            <a:r>
              <a:rPr lang="en-US" smtClean="0"/>
              <a:t>Find the overlap of your gifts &amp; strengths, passions, and a sense of service</a:t>
            </a:r>
          </a:p>
          <a:p>
            <a:pPr lvl="1"/>
            <a:endParaRPr lang="en-US" smtClean="0"/>
          </a:p>
          <a:p>
            <a:pPr lvl="1"/>
            <a:endParaRPr lang="en-U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rcRect l="36160" t="6693" r="5356" b="45982"/>
          <a:stretch>
            <a:fillRect/>
          </a:stretch>
        </p:blipFill>
        <p:spPr>
          <a:xfrm>
            <a:off x="8107841" y="2086600"/>
            <a:ext cx="782402" cy="633121"/>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rcRect l="36160" t="6693" r="5356" b="45982"/>
          <a:stretch>
            <a:fillRect/>
          </a:stretch>
        </p:blipFill>
        <p:spPr>
          <a:xfrm>
            <a:off x="7121325" y="2719721"/>
            <a:ext cx="782402" cy="633121"/>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rcRect l="36160" t="6693" r="5356" b="45982"/>
          <a:stretch>
            <a:fillRect/>
          </a:stretch>
        </p:blipFill>
        <p:spPr>
          <a:xfrm>
            <a:off x="7620237" y="4720394"/>
            <a:ext cx="782402" cy="633121"/>
          </a:xfrm>
          <a:prstGeom prst="rect">
            <a:avLst/>
          </a:prstGeom>
        </p:spPr>
      </p:pic>
      <p:pic>
        <p:nvPicPr>
          <p:cNvPr id="13" name="Picture 12"/>
          <p:cNvPicPr>
            <a:picLocks noChangeAspect="1"/>
          </p:cNvPicPr>
          <p:nvPr/>
        </p:nvPicPr>
        <p:blipFill>
          <a:blip r:embed="rId3">
            <a:extLst>
              <a:ext uri="{28A0092B-C50C-407E-A947-70E740481C1C}">
                <a14:useLocalDpi xmlns:a14="http://schemas.microsoft.com/office/drawing/2010/main" val="0"/>
              </a:ext>
            </a:extLst>
          </a:blip>
          <a:srcRect l="36160" t="6693" r="5356" b="45982"/>
          <a:stretch>
            <a:fillRect/>
          </a:stretch>
        </p:blipFill>
        <p:spPr>
          <a:xfrm>
            <a:off x="6355335" y="5077110"/>
            <a:ext cx="683155" cy="552810"/>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rcRect l="36160" t="6693" r="5356" b="45982"/>
          <a:stretch>
            <a:fillRect/>
          </a:stretch>
        </p:blipFill>
        <p:spPr>
          <a:xfrm>
            <a:off x="5807280" y="4227131"/>
            <a:ext cx="609568" cy="493263"/>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rcRect l="36160" t="6693" r="5356" b="45982"/>
          <a:stretch>
            <a:fillRect/>
          </a:stretch>
        </p:blipFill>
        <p:spPr>
          <a:xfrm>
            <a:off x="7017197" y="3981708"/>
            <a:ext cx="782402" cy="633121"/>
          </a:xfrm>
          <a:prstGeom prst="rect">
            <a:avLst/>
          </a:prstGeom>
        </p:spPr>
      </p:pic>
      <p:pic>
        <p:nvPicPr>
          <p:cNvPr id="16" name="Picture 15"/>
          <p:cNvPicPr>
            <a:picLocks noChangeAspect="1"/>
          </p:cNvPicPr>
          <p:nvPr/>
        </p:nvPicPr>
        <p:blipFill>
          <a:blip r:embed="rId3">
            <a:extLst>
              <a:ext uri="{28A0092B-C50C-407E-A947-70E740481C1C}">
                <a14:useLocalDpi xmlns:a14="http://schemas.microsoft.com/office/drawing/2010/main" val="0"/>
              </a:ext>
            </a:extLst>
          </a:blip>
          <a:srcRect l="36160" t="6693" r="5356" b="45982"/>
          <a:stretch>
            <a:fillRect/>
          </a:stretch>
        </p:blipFill>
        <p:spPr>
          <a:xfrm>
            <a:off x="8107841" y="5978738"/>
            <a:ext cx="782402" cy="633121"/>
          </a:xfrm>
          <a:prstGeom prst="rect">
            <a:avLst/>
          </a:prstGeom>
        </p:spPr>
      </p:pic>
    </p:spTree>
    <p:extLst>
      <p:ext uri="{BB962C8B-B14F-4D97-AF65-F5344CB8AC3E}">
        <p14:creationId xmlns:p14="http://schemas.microsoft.com/office/powerpoint/2010/main" val="2130732964"/>
      </p:ext>
    </p:extLst>
  </p:cSld>
  <p:clrMapOvr>
    <a:masterClrMapping/>
  </p:clrMapOvr>
  <p:transition>
    <p:fade/>
  </p:transition>
  <p:timing/>
</p:sld>
</file>

<file path=ppt/slides/slide8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pic>
        <p:nvPicPr>
          <p:cNvPr id="7" name="Picture 6"/>
          <p:cNvPicPr>
            <a:picLocks noChangeAspect="1"/>
          </p:cNvPicPr>
          <p:nvPr/>
        </p:nvPicPr>
        <p:blipFill>
          <a:blip r:embed="rId3">
            <a:alphaModFix amt="64000"/>
            <a:extLst>
              <a:ext uri="{28A0092B-C50C-407E-A947-70E740481C1C}">
                <a14:useLocalDpi xmlns:a14="http://schemas.microsoft.com/office/drawing/2010/main" val="0"/>
              </a:ext>
            </a:extLst>
          </a:blip>
          <a:srcRect t="20879" b="24138"/>
          <a:stretch>
            <a:fillRect/>
          </a:stretch>
        </p:blipFill>
        <p:spPr>
          <a:xfrm>
            <a:off x="5350291" y="3889732"/>
            <a:ext cx="3336509" cy="1106204"/>
          </a:xfrm>
          <a:prstGeom prst="rect">
            <a:avLst/>
          </a:prstGeom>
        </p:spPr>
      </p:pic>
      <p:sp>
        <p:nvSpPr>
          <p:cNvPr id="2" name="Title 1"/>
          <p:cNvSpPr>
            <a:spLocks noGrp="1"/>
          </p:cNvSpPr>
          <p:nvPr>
            <p:ph type="title"/>
          </p:nvPr>
        </p:nvSpPr>
        <p:spPr/>
        <p:txBody>
          <a:bodyPr/>
          <a:lstStyle/>
          <a:p>
            <a:r>
              <a:rPr lang="en-US" smtClean="0"/>
              <a:t>Tools &amp; Strategies</a:t>
            </a:r>
            <a:endParaRPr lang="en-US"/>
          </a:p>
        </p:txBody>
      </p:sp>
      <p:sp>
        <p:nvSpPr>
          <p:cNvPr id="3" name="Content Placeholder 2"/>
          <p:cNvSpPr>
            <a:spLocks noGrp="1"/>
          </p:cNvSpPr>
          <p:nvPr>
            <p:ph sz="half" idx="1"/>
          </p:nvPr>
        </p:nvSpPr>
        <p:spPr>
          <a:xfrm>
            <a:off x="540763" y="2520041"/>
            <a:ext cx="4248143" cy="4139931"/>
          </a:xfrm>
        </p:spPr>
        <p:txBody>
          <a:bodyPr>
            <a:noAutofit/>
          </a:bodyPr>
          <a:lstStyle/>
          <a:p>
            <a:pPr lvl="1"/>
            <a:r>
              <a:rPr lang="en-US"/>
              <a:t>Take care of your body &amp; </a:t>
            </a:r>
            <a:r>
              <a:rPr lang="en-US" smtClean="0"/>
              <a:t>mind</a:t>
            </a:r>
          </a:p>
          <a:p>
            <a:pPr lvl="1"/>
            <a:r>
              <a:rPr lang="en-US"/>
              <a:t>Read inspirational &amp; spiritual material</a:t>
            </a:r>
          </a:p>
          <a:p>
            <a:pPr lvl="1"/>
            <a:r>
              <a:rPr lang="en-US" smtClean="0"/>
              <a:t>Generosity</a:t>
            </a:r>
            <a:endParaRPr lang="en-US"/>
          </a:p>
          <a:p>
            <a:pPr lvl="2"/>
            <a:r>
              <a:rPr lang="en-US" smtClean="0"/>
              <a:t>Self</a:t>
            </a:r>
            <a:r>
              <a:rPr lang="en-US"/>
              <a:t> </a:t>
            </a:r>
            <a:r>
              <a:rPr lang="en-US" smtClean="0"/>
              <a:t>&amp; others</a:t>
            </a:r>
            <a:endParaRPr lang="en-US"/>
          </a:p>
          <a:p>
            <a:pPr lvl="1"/>
            <a:r>
              <a:rPr lang="en-US" smtClean="0"/>
              <a:t>Forgiveness &amp; Acceptance</a:t>
            </a:r>
            <a:endParaRPr lang="en-US"/>
          </a:p>
          <a:p>
            <a:pPr lvl="1"/>
            <a:r>
              <a:rPr lang="en-US" smtClean="0"/>
              <a:t>De</a:t>
            </a:r>
            <a:r>
              <a:rPr lang="en-US"/>
              <a:t>-clutter &amp; </a:t>
            </a:r>
            <a:r>
              <a:rPr lang="en-US" smtClean="0"/>
              <a:t>simplify your life</a:t>
            </a:r>
            <a:endParaRPr lang="en-US"/>
          </a:p>
          <a:p>
            <a:pPr lvl="1"/>
            <a:r>
              <a:rPr lang="en-US" smtClean="0"/>
              <a:t>Spend </a:t>
            </a:r>
            <a:r>
              <a:rPr lang="en-US"/>
              <a:t>time in </a:t>
            </a:r>
            <a:r>
              <a:rPr lang="en-US" smtClean="0"/>
              <a:t>nature</a:t>
            </a:r>
          </a:p>
          <a:p>
            <a:pPr lvl="1"/>
            <a:r>
              <a:rPr lang="en-US" smtClean="0"/>
              <a:t>Journaling</a:t>
            </a:r>
            <a:endParaRPr lang="en-US"/>
          </a:p>
          <a:p>
            <a:pPr lvl="1"/>
            <a:r>
              <a:rPr lang="en-US" smtClean="0"/>
              <a:t>…</a:t>
            </a:r>
          </a:p>
          <a:p>
            <a:pPr marL="349250" lvl="1" indent="0">
              <a:buNone/>
            </a:pP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20630" y="5204834"/>
            <a:ext cx="1933372" cy="1455138"/>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71464" y="2329959"/>
            <a:ext cx="2033260" cy="1353042"/>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78324" y="5204834"/>
            <a:ext cx="2718688" cy="1522465"/>
          </a:xfrm>
          <a:prstGeom prst="rect">
            <a:avLst/>
          </a:prstGeom>
        </p:spPr>
      </p:pic>
    </p:spTree>
    <p:extLst>
      <p:ext uri="{BB962C8B-B14F-4D97-AF65-F5344CB8AC3E}">
        <p14:creationId xmlns:p14="http://schemas.microsoft.com/office/powerpoint/2010/main" val="3871885449"/>
      </p:ext>
    </p:extLst>
  </p:cSld>
  <p:clrMapOvr>
    <a:masterClrMapping/>
  </p:clrMapOvr>
  <p:transition>
    <p:fade/>
  </p:transition>
  <p:timing/>
</p:sld>
</file>

<file path=ppt/slides/slide8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Conclusion</a:t>
            </a:r>
            <a:endParaRPr lang="en-US"/>
          </a:p>
        </p:txBody>
      </p:sp>
      <p:sp>
        <p:nvSpPr>
          <p:cNvPr id="3" name="Content Placeholder 2"/>
          <p:cNvSpPr>
            <a:spLocks noGrp="1"/>
          </p:cNvSpPr>
          <p:nvPr>
            <p:ph idx="1"/>
          </p:nvPr>
        </p:nvSpPr>
        <p:spPr>
          <a:xfrm>
            <a:off x="739775" y="2586816"/>
            <a:ext cx="5286851" cy="3997806"/>
          </a:xfrm>
        </p:spPr>
        <p:txBody>
          <a:bodyPr>
            <a:normAutofit/>
          </a:bodyPr>
          <a:lstStyle/>
          <a:p>
            <a:r>
              <a:rPr lang="en-US" smtClean="0"/>
              <a:t>The selection of tools is </a:t>
            </a:r>
            <a:r>
              <a:rPr lang="en-US" u="sng" smtClean="0"/>
              <a:t>endless</a:t>
            </a:r>
            <a:r>
              <a:rPr lang="en-US" smtClean="0"/>
              <a:t>…</a:t>
            </a:r>
            <a:endParaRPr lang="en-US" u="sng" smtClean="0"/>
          </a:p>
          <a:p>
            <a:r>
              <a:rPr lang="en-US" u="sng" smtClean="0"/>
              <a:t>Anything</a:t>
            </a:r>
            <a:r>
              <a:rPr lang="en-US" smtClean="0"/>
              <a:t> </a:t>
            </a:r>
            <a:r>
              <a:rPr lang="en-US"/>
              <a:t>you </a:t>
            </a:r>
            <a:r>
              <a:rPr lang="en-US" smtClean="0"/>
              <a:t>do can be a spiritual practice </a:t>
            </a:r>
          </a:p>
          <a:p>
            <a:pPr lvl="2"/>
            <a:r>
              <a:rPr lang="en-US" smtClean="0"/>
              <a:t>BEING &gt; DOING</a:t>
            </a:r>
          </a:p>
          <a:p>
            <a:pPr lvl="2"/>
            <a:r>
              <a:rPr lang="en-US" smtClean="0"/>
              <a:t>HOW &gt; WHAT </a:t>
            </a:r>
          </a:p>
          <a:p>
            <a:r>
              <a:rPr lang="en-US" smtClean="0"/>
              <a:t>Remember it’s </a:t>
            </a:r>
            <a:r>
              <a:rPr lang="en-US"/>
              <a:t>a </a:t>
            </a:r>
            <a:r>
              <a:rPr lang="en-US" smtClean="0"/>
              <a:t>CHOICE</a:t>
            </a:r>
            <a:r>
              <a:rPr lang="en-US"/>
              <a:t> </a:t>
            </a:r>
            <a:r>
              <a:rPr lang="en-US" smtClean="0"/>
              <a:t>that you make </a:t>
            </a:r>
            <a:r>
              <a:rPr lang="en-US"/>
              <a:t>moment-to-</a:t>
            </a:r>
            <a:r>
              <a:rPr lang="en-US" smtClean="0"/>
              <a:t>moment-to-moment</a:t>
            </a:r>
            <a:endParaRPr lang="en-US" b="1"/>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8938" y="2292859"/>
            <a:ext cx="2816053" cy="2005360"/>
          </a:xfrm>
          <a:prstGeom prst="rect">
            <a:avLst/>
          </a:prstGeom>
        </p:spPr>
      </p:pic>
      <p:pic>
        <p:nvPicPr>
          <p:cNvPr id="6" name="Picture 5"/>
          <p:cNvPicPr>
            <a:picLocks noChangeAspect="1"/>
          </p:cNvPicPr>
          <p:nvPr/>
        </p:nvPicPr>
        <p:blipFill>
          <a:blip r:embed="rId4">
            <a:alphaModFix amt="91000"/>
            <a:extLst>
              <a:ext uri="{28A0092B-C50C-407E-A947-70E740481C1C}">
                <a14:useLocalDpi xmlns:a14="http://schemas.microsoft.com/office/drawing/2010/main" val="0"/>
              </a:ext>
            </a:extLst>
          </a:blip>
          <a:stretch>
            <a:fillRect/>
          </a:stretch>
        </p:blipFill>
        <p:spPr>
          <a:xfrm>
            <a:off x="6026627" y="4298219"/>
            <a:ext cx="2898364" cy="2311400"/>
          </a:xfrm>
          <a:prstGeom prst="rect">
            <a:avLst/>
          </a:prstGeom>
        </p:spPr>
      </p:pic>
    </p:spTree>
    <p:extLst>
      <p:ext uri="{BB962C8B-B14F-4D97-AF65-F5344CB8AC3E}">
        <p14:creationId xmlns:p14="http://schemas.microsoft.com/office/powerpoint/2010/main" val="1981040828"/>
      </p:ext>
    </p:extLst>
  </p:cSld>
  <p:clrMapOvr>
    <a:masterClrMapping/>
  </p:clrMapOvr>
  <p:transition>
    <p:fade/>
  </p:transition>
  <p:timing/>
</p:sld>
</file>

<file path=ppt/slides/slide8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support@samirghia.com</a:t>
            </a:r>
            <a:endParaRPr lang="en-US"/>
          </a:p>
        </p:txBody>
      </p:sp>
      <p:sp>
        <p:nvSpPr>
          <p:cNvPr id="3" name="Content Placeholder 2"/>
          <p:cNvSpPr>
            <a:spLocks noGrp="1"/>
          </p:cNvSpPr>
          <p:nvPr>
            <p:ph idx="1"/>
          </p:nvPr>
        </p:nvSpPr>
        <p:spPr>
          <a:xfrm>
            <a:off x="989246" y="2734239"/>
            <a:ext cx="6699028" cy="3997806"/>
          </a:xfrm>
        </p:spPr>
        <p:txBody>
          <a:bodyPr>
            <a:normAutofit/>
          </a:bodyPr>
          <a:lstStyle/>
          <a:p>
            <a:r>
              <a:rPr lang="en-US" sz="2800" smtClean="0"/>
              <a:t>Questions from today</a:t>
            </a:r>
          </a:p>
          <a:p>
            <a:r>
              <a:rPr lang="en-US" sz="2800" smtClean="0"/>
              <a:t>Coaching 1:1</a:t>
            </a:r>
          </a:p>
          <a:p>
            <a:r>
              <a:rPr lang="en-US" sz="2800" smtClean="0"/>
              <a:t>Consulting</a:t>
            </a:r>
          </a:p>
          <a:p>
            <a:r>
              <a:rPr lang="en-US" sz="2800" smtClean="0"/>
              <a:t>Speaking</a:t>
            </a:r>
          </a:p>
        </p:txBody>
      </p:sp>
      <p:pic>
        <p:nvPicPr>
          <p:cNvPr id="7" name="Picture 6"/>
          <p:cNvPicPr>
            <a:picLocks noChangeAspect="1"/>
          </p:cNvPicPr>
          <p:nvPr/>
        </p:nvPicPr>
        <p:blipFill>
          <a:blip r:embed="rId3">
            <a:alphaModFix amt="83000"/>
            <a:extLst>
              <a:ext uri="{28A0092B-C50C-407E-A947-70E740481C1C}">
                <a14:useLocalDpi xmlns:a14="http://schemas.microsoft.com/office/drawing/2010/main" val="0"/>
              </a:ext>
            </a:extLst>
          </a:blip>
          <a:stretch>
            <a:fillRect/>
          </a:stretch>
        </p:blipFill>
        <p:spPr>
          <a:xfrm>
            <a:off x="4144164" y="3441726"/>
            <a:ext cx="4348753" cy="2901488"/>
          </a:xfrm>
          <a:prstGeom prst="rect">
            <a:avLst/>
          </a:prstGeom>
        </p:spPr>
      </p:pic>
    </p:spTree>
    <p:extLst>
      <p:ext uri="{BB962C8B-B14F-4D97-AF65-F5344CB8AC3E}">
        <p14:creationId xmlns:p14="http://schemas.microsoft.com/office/powerpoint/2010/main" val="2098173621"/>
      </p:ext>
    </p:extLst>
  </p:cSld>
  <p:clrMapOvr>
    <a:masterClrMapping/>
  </p:clrMapOvr>
  <p:transition>
    <p:fade/>
  </p:transition>
  <p:timing/>
</p:sld>
</file>

<file path=ppt/tags/tag1.xml><?xml version="1.0" encoding="utf-8"?>
<p:tagLst xmlns:p="http://schemas.openxmlformats.org/presentationml/2006/main">
  <p:tag name="AS_NET" val="4.0.30319.42000"/>
  <p:tag name="AS_OS" val="Microsoft Windows NT 6.2.9200.0"/>
  <p:tag name="AS_RELEASE_DATE" val="2017.12.15"/>
  <p:tag name="AS_TITLE" val="Aspose.Slides for .NET 2.0"/>
  <p:tag name="AS_VERSION" val="17.12.1"/>
</p:tagLst>
</file>

<file path=ppt/theme/_rels/theme1.xml.rels>&#65279;<?xml version="1.0" encoding="utf-8" standalone="yes"?><Relationships xmlns="http://schemas.openxmlformats.org/package/2006/relationships"><Relationship Id="rId1" Type="http://schemas.openxmlformats.org/officeDocument/2006/relationships/image" Target="../media/image5.jpeg" /><Relationship Id="rId2" Type="http://schemas.openxmlformats.org/officeDocument/2006/relationships/image" Target="../media/image6.jpeg" /><Relationship Id="rId3" Type="http://schemas.openxmlformats.org/officeDocument/2006/relationships/image" Target="../media/image7.jpeg" /></Relationships>
</file>

<file path=ppt/theme/theme1.xml><?xml version="1.0" encoding="utf-8"?>
<a:theme xmlns:r="http://schemas.openxmlformats.org/officeDocument/2006/relationships" xmlns:a="http://schemas.openxmlformats.org/drawingml/2006/main" name="Genesis">
  <a:themeElements>
    <a:clrScheme name="Capital">
      <a:dk1>
        <a:srgbClr val="000000"/>
      </a:dk1>
      <a:lt1>
        <a:srgbClr val="FFFFFF"/>
      </a:lt1>
      <a:dk2>
        <a:srgbClr val="6F6D5D"/>
      </a:dk2>
      <a:lt2>
        <a:srgbClr val="7C8F97"/>
      </a:lt2>
      <a:accent1>
        <a:srgbClr val="4B5A60"/>
      </a:accent1>
      <a:accent2>
        <a:srgbClr val="9C5238"/>
      </a:accent2>
      <a:accent3>
        <a:srgbClr val="504539"/>
      </a:accent3>
      <a:accent4>
        <a:srgbClr val="C1AD79"/>
      </a:accent4>
      <a:accent5>
        <a:srgbClr val="667559"/>
      </a:accent5>
      <a:accent6>
        <a:srgbClr val="BAD6AD"/>
      </a:accent6>
      <a:hlink>
        <a:srgbClr val="524A82"/>
      </a:hlink>
      <a:folHlink>
        <a:srgbClr val="8F9954"/>
      </a:folHlink>
    </a:clrScheme>
    <a:fontScheme name="Genesis">
      <a:majorFont>
        <a:latin typeface="Calisto MT"/>
        <a:ea typeface="Arial"/>
        <a:cs typeface="Arial"/>
        <a:font script="Jpan" typeface="ＭＳ 明朝"/>
        <a:font script="Hans" typeface="宋体"/>
        <a:font script="Hant" typeface="新細明體"/>
      </a:majorFont>
      <a:minorFont>
        <a:latin typeface="Calisto MT"/>
        <a:ea typeface="Arial"/>
        <a:cs typeface="Arial"/>
        <a:font script="Jpan" typeface="ＭＳ 明朝"/>
        <a:font script="Hans" typeface="宋体"/>
        <a:font script="Hant" typeface="新細明體"/>
      </a:minorFont>
    </a:fontScheme>
    <a:fmtScheme name="Genesis">
      <a:fillStyleLst>
        <a:solidFill>
          <a:schemeClr val="phClr"/>
        </a:solidFill>
        <a:gradFill rotWithShape="1">
          <a:gsLst>
            <a:gs pos="0">
              <a:schemeClr val="phClr">
                <a:tint val="100000"/>
                <a:shade val="70000"/>
                <a:satMod val="100000"/>
                <a:greenMod val="110000"/>
              </a:schemeClr>
            </a:gs>
            <a:gs pos="75000">
              <a:schemeClr val="phClr">
                <a:tint val="40000"/>
                <a:satMod val="150000"/>
                <a:redMod val="100000"/>
                <a:blueMod val="100000"/>
              </a:schemeClr>
            </a:gs>
            <a:gs pos="100000">
              <a:schemeClr val="phClr">
                <a:tint val="60000"/>
                <a:satMod val="120000"/>
                <a:redMod val="100000"/>
                <a:blueMod val="100000"/>
              </a:schemeClr>
            </a:gs>
          </a:gsLst>
          <a:path path="circle">
            <a:fillToRect l="25000" t="25000" r="5000" b="5000"/>
          </a:path>
        </a:gradFill>
        <a:gradFill rotWithShape="1">
          <a:gsLst>
            <a:gs pos="0">
              <a:schemeClr val="phClr">
                <a:tint val="50000"/>
                <a:shade val="100000"/>
                <a:alpha val="100000"/>
                <a:satMod val="150000"/>
              </a:schemeClr>
            </a:gs>
            <a:gs pos="40000">
              <a:schemeClr val="phClr">
                <a:tint val="70000"/>
                <a:shade val="100000"/>
                <a:alpha val="100000"/>
                <a:satMod val="150000"/>
              </a:schemeClr>
            </a:gs>
            <a:gs pos="100000">
              <a:schemeClr val="phClr">
                <a:shade val="90000"/>
                <a:satMod val="110000"/>
              </a:schemeClr>
            </a:gs>
          </a:gsLst>
          <a:lin ang="5400000" scaled="0"/>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outerShdw blurRad="88900" dist="50800" dir="11400000" sx="102000" sy="101000" algn="tl" rotWithShape="0">
              <a:srgbClr val="000000">
                <a:alpha val="35000"/>
              </a:srgbClr>
            </a:outerShdw>
          </a:effectLst>
          <a:scene3d>
            <a:camera prst="perspectiveFront" fov="4800000"/>
            <a:lightRig rig="morning" dir="tl"/>
          </a:scene3d>
          <a:sp3d prstMaterial="softmetal">
            <a:bevelT w="0" h="0"/>
          </a:sp3d>
        </a:effectStyle>
        <a:effectStyle>
          <a:effectLst>
            <a:innerShdw blurRad="50800" dist="25400" dir="13500000">
              <a:srgbClr val="000000">
                <a:alpha val="75000"/>
              </a:srgbClr>
            </a:innerShdw>
            <a:reflection blurRad="101600" stA="40000" endPos="50000" dist="63500" dir="5400000" fadeDir="7200000" sy="-100000" kx="300000" rotWithShape="0"/>
          </a:effectLst>
          <a:scene3d>
            <a:camera prst="orthographicFront">
              <a:rot lat="0" lon="0" rev="0"/>
            </a:camera>
            <a:lightRig rig="chilly" dir="tr">
              <a:rot lat="0" lon="0" rev="1200000"/>
            </a:lightRig>
          </a:scene3d>
          <a:sp3d prstMaterial="plastic">
            <a:bevelT w="0" h="0"/>
          </a:sp3d>
        </a:effectStyle>
      </a:effectStyleLst>
      <a:bgFillStyleLst>
        <a:blipFill rotWithShape="1">
          <a:blip r:embed="rId1"/>
          <a:stretch>
            <a:fillRect/>
          </a:stretch>
        </a:blipFill>
        <a:blipFill rotWithShape="1">
          <a:blip r:embed="rId2"/>
          <a:stretch>
            <a:fillRect/>
          </a:stretch>
        </a:blipFill>
        <a:blipFill rotWithShape="1">
          <a:blip r:embed="rId3"/>
          <a:stretch>
            <a:fillRect/>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3.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4.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Template>Genesis.thmx</Template>
  <Company/>
  <PresentationFormat>On-screen Show (4:3)</PresentationFormat>
  <Paragraphs>0</Paragraphs>
  <Slides>0</Slides>
  <Notes>0</Notes>
  <TotalTime>0</TotalTime>
  <HiddenSlides>0</HiddenSlides>
  <MMClips>0</MMClips>
  <ScaleCrop>0</ScaleCrop>
  <LinksUpToDate>0</LinksUpToDate>
  <SharedDoc>0</SharedDoc>
  <HyperlinksChanged>0</HyperlinksChanged>
  <Application>Aspose.Slides for .NET</Application>
  <AppVersion>17.1201</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dcterms:created xsi:type="dcterms:W3CDTF">1601-01-01T00:00:00Z</dcterms:created>
  <dcterms:modified xsi:type="dcterms:W3CDTF">1601-01-01T00:00:00Z</dcterms:modified>
</cp:coreProperties>
</file>